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75" r:id="rId6"/>
    <p:sldId id="276" r:id="rId7"/>
    <p:sldId id="277" r:id="rId8"/>
    <p:sldId id="279" r:id="rId9"/>
    <p:sldId id="262" r:id="rId10"/>
    <p:sldId id="263" r:id="rId11"/>
    <p:sldId id="264" r:id="rId12"/>
    <p:sldId id="265" r:id="rId13"/>
    <p:sldId id="267" r:id="rId14"/>
    <p:sldId id="268" r:id="rId15"/>
    <p:sldId id="278" r:id="rId16"/>
    <p:sldId id="271" r:id="rId17"/>
    <p:sldId id="273" r:id="rId18"/>
    <p:sldId id="270"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5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01" autoAdjust="0"/>
    <p:restoredTop sz="94660"/>
  </p:normalViewPr>
  <p:slideViewPr>
    <p:cSldViewPr snapToGrid="0" snapToObjects="1">
      <p:cViewPr varScale="1">
        <p:scale>
          <a:sx n="109" d="100"/>
          <a:sy n="109" d="100"/>
        </p:scale>
        <p:origin x="1980"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32933" y="1580091"/>
            <a:ext cx="3691467" cy="1470025"/>
          </a:xfrm>
        </p:spPr>
        <p:txBody>
          <a:bodyPr/>
          <a:lstStyle>
            <a:lvl1pPr>
              <a:defRPr baseline="0"/>
            </a:lvl1pPr>
          </a:lstStyle>
          <a:p>
            <a:r>
              <a:rPr lang="en-US" dirty="0" smtClean="0"/>
              <a:t>Click to</a:t>
            </a:r>
            <a:br>
              <a:rPr lang="en-US" dirty="0" smtClean="0"/>
            </a:br>
            <a:r>
              <a:rPr lang="en-US" dirty="0" smtClean="0"/>
              <a:t>add title</a:t>
            </a:r>
          </a:p>
        </p:txBody>
      </p:sp>
      <p:sp>
        <p:nvSpPr>
          <p:cNvPr id="3" name="Subtitle 2"/>
          <p:cNvSpPr>
            <a:spLocks noGrp="1"/>
          </p:cNvSpPr>
          <p:nvPr>
            <p:ph type="subTitle" idx="1" hasCustomPrompt="1"/>
          </p:nvPr>
        </p:nvSpPr>
        <p:spPr>
          <a:xfrm>
            <a:off x="1032933" y="3149600"/>
            <a:ext cx="3691467" cy="380999"/>
          </a:xfrm>
        </p:spPr>
        <p:txBody>
          <a:bodyPr/>
          <a:lstStyle>
            <a:lvl1pPr marL="0" indent="0" algn="l">
              <a:buNone/>
              <a:defRPr baseline="0">
                <a:solidFill>
                  <a:srgbClr val="3E156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
        <p:nvSpPr>
          <p:cNvPr id="8" name="Picture Placeholder 7"/>
          <p:cNvSpPr>
            <a:spLocks noGrp="1"/>
          </p:cNvSpPr>
          <p:nvPr>
            <p:ph type="pic" sz="quarter" idx="10"/>
          </p:nvPr>
        </p:nvSpPr>
        <p:spPr>
          <a:xfrm>
            <a:off x="5232400" y="0"/>
            <a:ext cx="3911600" cy="6858000"/>
          </a:xfrm>
        </p:spPr>
        <p:txBody>
          <a:bodyPr>
            <a:normAutofit/>
          </a:bodyPr>
          <a:lstStyle>
            <a:lvl1pPr>
              <a:defRPr sz="1800" baseline="0"/>
            </a:lvl1pPr>
          </a:lstStyle>
          <a:p>
            <a:endParaRPr lang="en-US" dirty="0" smtClean="0"/>
          </a:p>
          <a:p>
            <a:r>
              <a:rPr lang="en-US" dirty="0" smtClean="0"/>
              <a:t>Drag image here to</a:t>
            </a:r>
          </a:p>
          <a:p>
            <a:r>
              <a:rPr lang="en-US" dirty="0" smtClean="0"/>
              <a:t>click icon to add image</a:t>
            </a:r>
            <a:endParaRPr lang="en-US" dirty="0"/>
          </a:p>
        </p:txBody>
      </p:sp>
    </p:spTree>
    <p:extLst>
      <p:ext uri="{BB962C8B-B14F-4D97-AF65-F5344CB8AC3E}">
        <p14:creationId xmlns:p14="http://schemas.microsoft.com/office/powerpoint/2010/main" val="2557770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10/12/2021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3872386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10/12/2021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418823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err="1" smtClean="0"/>
              <a:t>Ffth</a:t>
            </a:r>
            <a:r>
              <a:rPr lang="en-US" dirty="0" smtClean="0"/>
              <a:t> level</a:t>
            </a:r>
            <a:endParaRPr lang="en-US" dirty="0"/>
          </a:p>
        </p:txBody>
      </p:sp>
    </p:spTree>
    <p:extLst>
      <p:ext uri="{BB962C8B-B14F-4D97-AF65-F5344CB8AC3E}">
        <p14:creationId xmlns:p14="http://schemas.microsoft.com/office/powerpoint/2010/main" val="2965420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80929"/>
            <a:ext cx="8158682" cy="722593"/>
          </a:xfrm>
        </p:spPr>
        <p:txBody>
          <a:bodyPr anchor="ctr" anchorCtr="0"/>
          <a:lstStyle>
            <a:lvl1pPr algn="ctr">
              <a:defRPr sz="4800" b="1" cap="all" baseline="0"/>
            </a:lvl1pPr>
          </a:lstStyle>
          <a:p>
            <a:r>
              <a:rPr lang="en-US" dirty="0" smtClean="0"/>
              <a:t>Click to add title</a:t>
            </a:r>
            <a:endParaRPr lang="en-US" dirty="0"/>
          </a:p>
        </p:txBody>
      </p:sp>
      <p:sp>
        <p:nvSpPr>
          <p:cNvPr id="8" name="Text Placeholder 7"/>
          <p:cNvSpPr>
            <a:spLocks noGrp="1"/>
          </p:cNvSpPr>
          <p:nvPr>
            <p:ph type="body" sz="quarter" idx="13" hasCustomPrompt="1"/>
          </p:nvPr>
        </p:nvSpPr>
        <p:spPr>
          <a:xfrm>
            <a:off x="457200" y="1303338"/>
            <a:ext cx="8158163" cy="4398866"/>
          </a:xfrm>
        </p:spPr>
        <p:txBody>
          <a:bodyPr>
            <a:normAutofit/>
          </a:bodyPr>
          <a:lstStyle>
            <a:lvl1pPr>
              <a:defRPr sz="1800" b="0" i="0" baseline="0"/>
            </a:lvl1pPr>
          </a:lstStyle>
          <a:p>
            <a:pPr lvl="0"/>
            <a:r>
              <a:rPr lang="en-US" dirty="0" smtClean="0"/>
              <a:t>Click to add text</a:t>
            </a:r>
          </a:p>
        </p:txBody>
      </p:sp>
    </p:spTree>
    <p:extLst>
      <p:ext uri="{BB962C8B-B14F-4D97-AF65-F5344CB8AC3E}">
        <p14:creationId xmlns:p14="http://schemas.microsoft.com/office/powerpoint/2010/main" val="4264459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10/12/2021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9915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10/12/2021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1406765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10/12/2021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1270871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10/12/2021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4053637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10/12/2021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105923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7BB0E2-963D-3F45-A4DC-756FFA00DB3E}" type="datetimeFigureOut">
              <a:rPr lang="en-US" smtClean="0"/>
              <a:t>10/12/2021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ACCA87-F83C-7742-BE32-DCC7F3C3EEFE}" type="slidenum">
              <a:rPr lang="en-US" smtClean="0"/>
              <a:t>‹#›</a:t>
            </a:fld>
            <a:endParaRPr lang="en-US"/>
          </a:p>
        </p:txBody>
      </p:sp>
    </p:spTree>
    <p:extLst>
      <p:ext uri="{BB962C8B-B14F-4D97-AF65-F5344CB8AC3E}">
        <p14:creationId xmlns:p14="http://schemas.microsoft.com/office/powerpoint/2010/main" val="148767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3529" y="1718864"/>
            <a:ext cx="3435718" cy="1551395"/>
          </a:xfrm>
          <a:prstGeom prst="rect">
            <a:avLst/>
          </a:prstGeom>
        </p:spPr>
        <p:txBody>
          <a:bodyPr vert="horz" lIns="91440" tIns="45720" rIns="91440" bIns="45720" rtlCol="0" anchor="ctr">
            <a:noAutofit/>
          </a:bodyPr>
          <a:lstStyle/>
          <a:p>
            <a:r>
              <a:rPr lang="en-US" dirty="0" smtClean="0"/>
              <a:t>Click to </a:t>
            </a:r>
            <a:br>
              <a:rPr lang="en-US" dirty="0" smtClean="0"/>
            </a:br>
            <a:r>
              <a:rPr lang="en-US" dirty="0" smtClean="0"/>
              <a:t>add title</a:t>
            </a:r>
            <a:endParaRPr lang="en-US" dirty="0"/>
          </a:p>
        </p:txBody>
      </p:sp>
      <p:sp>
        <p:nvSpPr>
          <p:cNvPr id="3" name="Text Placeholder 2"/>
          <p:cNvSpPr>
            <a:spLocks noGrp="1"/>
          </p:cNvSpPr>
          <p:nvPr>
            <p:ph type="body" idx="1"/>
          </p:nvPr>
        </p:nvSpPr>
        <p:spPr>
          <a:xfrm>
            <a:off x="963529" y="3378161"/>
            <a:ext cx="3435718" cy="466537"/>
          </a:xfrm>
          <a:prstGeom prst="rect">
            <a:avLst/>
          </a:prstGeom>
        </p:spPr>
        <p:txBody>
          <a:bodyPr vert="horz" lIns="91440" tIns="45720" rIns="91440" bIns="45720" rtlCol="0">
            <a:normAutofit/>
          </a:bodyPr>
          <a:lstStyle/>
          <a:p>
            <a:pPr lvl="0"/>
            <a:r>
              <a:rPr lang="en-US" dirty="0" smtClean="0"/>
              <a:t>Click to add subtitle</a:t>
            </a:r>
            <a:endParaRPr lang="en-US" dirty="0"/>
          </a:p>
        </p:txBody>
      </p:sp>
    </p:spTree>
    <p:extLst>
      <p:ext uri="{BB962C8B-B14F-4D97-AF65-F5344CB8AC3E}">
        <p14:creationId xmlns:p14="http://schemas.microsoft.com/office/powerpoint/2010/main" val="185286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4800" b="1" i="0" kern="1200" cap="all" baseline="0">
          <a:solidFill>
            <a:srgbClr val="3E156F"/>
          </a:solidFill>
          <a:latin typeface="Arial"/>
          <a:ea typeface="+mj-ea"/>
          <a:cs typeface="+mj-cs"/>
        </a:defRPr>
      </a:lvl1pPr>
    </p:titleStyle>
    <p:bodyStyle>
      <a:lvl1pPr marL="0" indent="0" algn="l" defTabSz="457200" rtl="0" eaLnBrk="1" latinLnBrk="0" hangingPunct="1">
        <a:spcBef>
          <a:spcPct val="20000"/>
        </a:spcBef>
        <a:buFont typeface="Arial"/>
        <a:buNone/>
        <a:defRPr sz="2400" b="0" i="1" kern="1200" baseline="0">
          <a:solidFill>
            <a:srgbClr val="3E156F"/>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forms.gle/4HfmE8az6H9h6Jd4A" TargetMode="External"/><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v2.4honline.com/" TargetMode="External"/><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hyperlink" Target="https://youtu.be/r-Ajj1B_c7s" TargetMode="External"/><Relationship Id="rId4" Type="http://schemas.openxmlformats.org/officeDocument/2006/relationships/hyperlink" Target="https://www.kansas4-h.org/resources/4-h-onlinefamily-resources/index.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chisholmtrail.k-state.edu/4_h/volunteers/Volunteers.html"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ctrTitle"/>
          </p:nvPr>
        </p:nvSpPr>
        <p:spPr>
          <a:xfrm>
            <a:off x="2658036" y="-46663"/>
            <a:ext cx="3691467" cy="1470025"/>
          </a:xfrm>
        </p:spPr>
        <p:txBody>
          <a:bodyPr/>
          <a:lstStyle/>
          <a:p>
            <a:pPr algn="ctr"/>
            <a:r>
              <a:rPr lang="en-US" sz="3600" cap="none" dirty="0" smtClean="0"/>
              <a:t>Marion County 4-H Council</a:t>
            </a:r>
            <a:endParaRPr lang="en-US" sz="3600" cap="none" dirty="0"/>
          </a:p>
        </p:txBody>
      </p:sp>
      <p:sp>
        <p:nvSpPr>
          <p:cNvPr id="14" name="Subtitle 13"/>
          <p:cNvSpPr>
            <a:spLocks noGrp="1"/>
          </p:cNvSpPr>
          <p:nvPr>
            <p:ph type="subTitle" idx="1"/>
          </p:nvPr>
        </p:nvSpPr>
        <p:spPr>
          <a:xfrm>
            <a:off x="2658035" y="1281486"/>
            <a:ext cx="3691467" cy="380999"/>
          </a:xfrm>
        </p:spPr>
        <p:txBody>
          <a:bodyPr>
            <a:normAutofit fontScale="92500" lnSpcReduction="20000"/>
          </a:bodyPr>
          <a:lstStyle/>
          <a:p>
            <a:pPr algn="ctr"/>
            <a:r>
              <a:rPr lang="en-US" dirty="0" smtClean="0"/>
              <a:t>October 10, 2021</a:t>
            </a:r>
            <a:endParaRPr lang="en-US"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2727368" y="1234815"/>
            <a:ext cx="3691467"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752" y="1938252"/>
            <a:ext cx="2340112" cy="1755084"/>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228" y="3972482"/>
            <a:ext cx="1755084" cy="1755084"/>
          </a:xfrm>
          <a:prstGeom prst="rect">
            <a:avLst/>
          </a:prstGeom>
          <a:ln>
            <a:solidFill>
              <a:schemeClr val="tx1"/>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8368" y="1938252"/>
            <a:ext cx="1755084" cy="1755084"/>
          </a:xfrm>
          <a:prstGeom prst="rect">
            <a:avLst/>
          </a:prstGeom>
          <a:ln>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248" y="3972482"/>
            <a:ext cx="2344616" cy="1758462"/>
          </a:xfrm>
          <a:prstGeom prst="rect">
            <a:avLst/>
          </a:prstGeom>
          <a:ln>
            <a:solidFill>
              <a:schemeClr val="tx1"/>
            </a:solidFill>
          </a:ln>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3318" y="3972482"/>
            <a:ext cx="2333370" cy="1750028"/>
          </a:xfrm>
          <a:prstGeom prst="rect">
            <a:avLst/>
          </a:prstGeom>
          <a:ln>
            <a:solidFill>
              <a:schemeClr val="tx1"/>
            </a:solidFill>
          </a:ln>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3318" y="1943308"/>
            <a:ext cx="2333370" cy="1750028"/>
          </a:xfrm>
          <a:prstGeom prst="rect">
            <a:avLst/>
          </a:prstGeom>
          <a:ln>
            <a:solidFill>
              <a:schemeClr val="tx1"/>
            </a:solidFill>
          </a:ln>
        </p:spPr>
      </p:pic>
    </p:spTree>
    <p:extLst>
      <p:ext uri="{BB962C8B-B14F-4D97-AF65-F5344CB8AC3E}">
        <p14:creationId xmlns:p14="http://schemas.microsoft.com/office/powerpoint/2010/main" val="1209652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Treasurer’s Report</a:t>
            </a:r>
            <a:endParaRPr lang="en-US" sz="28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stretch>
            <a:fillRect/>
          </a:stretch>
        </p:blipFill>
        <p:spPr>
          <a:xfrm>
            <a:off x="1171475" y="1458894"/>
            <a:ext cx="6390661" cy="4220937"/>
          </a:xfrm>
          <a:prstGeom prst="rect">
            <a:avLst/>
          </a:prstGeom>
        </p:spPr>
      </p:pic>
    </p:spTree>
    <p:extLst>
      <p:ext uri="{BB962C8B-B14F-4D97-AF65-F5344CB8AC3E}">
        <p14:creationId xmlns:p14="http://schemas.microsoft.com/office/powerpoint/2010/main" val="3870850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Committee Reports</a:t>
            </a:r>
            <a:endParaRPr lang="en-US" sz="2800" dirty="0"/>
          </a:p>
        </p:txBody>
      </p:sp>
      <p:sp>
        <p:nvSpPr>
          <p:cNvPr id="3" name="Text Placeholder 2"/>
          <p:cNvSpPr>
            <a:spLocks noGrp="1"/>
          </p:cNvSpPr>
          <p:nvPr>
            <p:ph type="body" sz="quarter" idx="13"/>
          </p:nvPr>
        </p:nvSpPr>
        <p:spPr>
          <a:xfrm>
            <a:off x="457200" y="1303338"/>
            <a:ext cx="8158163" cy="1525587"/>
          </a:xfrm>
        </p:spPr>
        <p:txBody>
          <a:bodyPr>
            <a:normAutofit fontScale="92500" lnSpcReduction="10000"/>
          </a:bodyPr>
          <a:lstStyle/>
          <a:p>
            <a:r>
              <a:rPr lang="en-US" sz="2000" dirty="0"/>
              <a:t>Please </a:t>
            </a:r>
            <a:r>
              <a:rPr lang="en-US" sz="2000" dirty="0" smtClean="0"/>
              <a:t>fill </a:t>
            </a:r>
            <a:r>
              <a:rPr lang="en-US" sz="2000" dirty="0"/>
              <a:t>out the 4-H Council Contact Sheet </a:t>
            </a:r>
            <a:r>
              <a:rPr lang="en-US" sz="2000" dirty="0" smtClean="0"/>
              <a:t>and Committee at </a:t>
            </a:r>
            <a:r>
              <a:rPr lang="en-US" sz="2000" dirty="0"/>
              <a:t>the following link: </a:t>
            </a:r>
            <a:r>
              <a:rPr lang="en-US" sz="2000" dirty="0">
                <a:hlinkClick r:id="rId3"/>
              </a:rPr>
              <a:t>https://forms.gle/4HfmE8az6H9h6Jd4A</a:t>
            </a:r>
            <a:r>
              <a:rPr lang="en-US" sz="2000" dirty="0"/>
              <a:t> OR by opening your camera and following the link from the QR Code. </a:t>
            </a:r>
          </a:p>
          <a:p>
            <a:endParaRPr lang="en-US" sz="2000" dirty="0"/>
          </a:p>
          <a:p>
            <a:r>
              <a:rPr lang="en-US" sz="2000" dirty="0"/>
              <a:t>  </a:t>
            </a:r>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8975" y="2505075"/>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7146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Old Business</a:t>
            </a:r>
            <a:endParaRPr lang="en-US" sz="28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pic>
        <p:nvPicPr>
          <p:cNvPr id="4" name="Picture 3" descr="Beyond the Letter of the Law – The Wisdom Dai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544" y="1989410"/>
            <a:ext cx="4503500" cy="2863944"/>
          </a:xfrm>
          <a:prstGeom prst="rect">
            <a:avLst/>
          </a:prstGeom>
        </p:spPr>
      </p:pic>
    </p:spTree>
    <p:extLst>
      <p:ext uri="{BB962C8B-B14F-4D97-AF65-F5344CB8AC3E}">
        <p14:creationId xmlns:p14="http://schemas.microsoft.com/office/powerpoint/2010/main" val="1413981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New Business</a:t>
            </a:r>
            <a:endParaRPr lang="en-US" sz="2800" dirty="0"/>
          </a:p>
        </p:txBody>
      </p:sp>
      <p:sp>
        <p:nvSpPr>
          <p:cNvPr id="3" name="Text Placeholder 2"/>
          <p:cNvSpPr>
            <a:spLocks noGrp="1"/>
          </p:cNvSpPr>
          <p:nvPr>
            <p:ph type="body" sz="quarter" idx="13"/>
          </p:nvPr>
        </p:nvSpPr>
        <p:spPr>
          <a:xfrm>
            <a:off x="457200" y="1303338"/>
            <a:ext cx="8158163" cy="3541224"/>
          </a:xfrm>
        </p:spPr>
        <p:txBody>
          <a:bodyPr>
            <a:normAutofit/>
          </a:bodyPr>
          <a:lstStyle/>
          <a:p>
            <a:pPr marL="285750" indent="-285750">
              <a:buFont typeface="Arial" panose="020B0604020202020204" pitchFamily="34" charset="0"/>
              <a:buChar char="•"/>
            </a:pPr>
            <a:r>
              <a:rPr lang="en-US" sz="2400" dirty="0" smtClean="0"/>
              <a:t>Achievement Night</a:t>
            </a:r>
          </a:p>
          <a:p>
            <a:pPr marL="1028700" lvl="1">
              <a:buFont typeface="Arial" panose="020B0604020202020204" pitchFamily="34" charset="0"/>
              <a:buChar char="•"/>
            </a:pPr>
            <a:r>
              <a:rPr lang="en-US" sz="1800" dirty="0" smtClean="0"/>
              <a:t>Monday, November 8</a:t>
            </a:r>
            <a:r>
              <a:rPr lang="en-US" sz="1800" baseline="30000" dirty="0" smtClean="0"/>
              <a:t>th</a:t>
            </a:r>
            <a:r>
              <a:rPr lang="en-US" sz="1800" dirty="0" smtClean="0"/>
              <a:t> at 6:30 PM</a:t>
            </a:r>
          </a:p>
          <a:p>
            <a:pPr marL="1028700" lvl="1">
              <a:buFont typeface="Arial" panose="020B0604020202020204" pitchFamily="34" charset="0"/>
              <a:buChar char="•"/>
            </a:pPr>
            <a:r>
              <a:rPr lang="en-US" sz="1800" dirty="0" smtClean="0"/>
              <a:t>Marion County Lake Hall</a:t>
            </a:r>
          </a:p>
          <a:p>
            <a:pPr marL="1028700" lvl="1">
              <a:buFont typeface="Arial" panose="020B0604020202020204" pitchFamily="34" charset="0"/>
              <a:buChar char="•"/>
            </a:pPr>
            <a:r>
              <a:rPr lang="en-US" sz="1800" dirty="0" smtClean="0"/>
              <a:t>Theme/Decorations: Happy Hustlers 4-H Club </a:t>
            </a:r>
          </a:p>
          <a:p>
            <a:pPr marL="1028700" lvl="1">
              <a:buFont typeface="Arial" panose="020B0604020202020204" pitchFamily="34" charset="0"/>
              <a:buChar char="•"/>
            </a:pPr>
            <a:r>
              <a:rPr lang="en-US" sz="1800" dirty="0" smtClean="0"/>
              <a:t>Dinner: Extension Office will provide meat, paper ware, drinks</a:t>
            </a:r>
          </a:p>
          <a:p>
            <a:pPr marL="1428750" lvl="2">
              <a:buFont typeface="Arial" panose="020B0604020202020204" pitchFamily="34" charset="0"/>
              <a:buChar char="•"/>
            </a:pPr>
            <a:r>
              <a:rPr lang="en-US" sz="1400" dirty="0" smtClean="0"/>
              <a:t>Families: Provide a side dish</a:t>
            </a:r>
          </a:p>
          <a:p>
            <a:pPr marL="1028700" lvl="1">
              <a:buFont typeface="Arial" panose="020B0604020202020204" pitchFamily="34" charset="0"/>
              <a:buChar char="•"/>
            </a:pPr>
            <a:r>
              <a:rPr lang="en-US" sz="1800" dirty="0" smtClean="0"/>
              <a:t>Presentation: Slide Show??</a:t>
            </a:r>
          </a:p>
          <a:p>
            <a:pPr lvl="1" indent="0">
              <a:buNone/>
            </a:pPr>
            <a:endParaRPr lang="en-US" sz="1800" dirty="0" smtClean="0"/>
          </a:p>
          <a:p>
            <a:pPr lvl="1" indent="0">
              <a:buNone/>
            </a:pPr>
            <a:endParaRPr lang="en-US" sz="1800" dirty="0" smtClean="0"/>
          </a:p>
          <a:p>
            <a:pPr marL="1028700" lvl="1">
              <a:buFont typeface="Arial" panose="020B0604020202020204" pitchFamily="34" charset="0"/>
              <a:buChar char="•"/>
            </a:pPr>
            <a:endParaRPr lang="en-US" sz="1800" dirty="0" smtClean="0"/>
          </a:p>
          <a:p>
            <a:pPr marL="1028700" lvl="1">
              <a:buFont typeface="Arial" panose="020B0604020202020204" pitchFamily="34" charset="0"/>
              <a:buChar char="•"/>
            </a:pPr>
            <a:endParaRPr lang="en-US" sz="1800" dirty="0" smtClean="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9927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New Business</a:t>
            </a:r>
            <a:endParaRPr lang="en-US" sz="2800" dirty="0"/>
          </a:p>
        </p:txBody>
      </p:sp>
      <p:sp>
        <p:nvSpPr>
          <p:cNvPr id="3" name="Text Placeholder 2"/>
          <p:cNvSpPr>
            <a:spLocks noGrp="1"/>
          </p:cNvSpPr>
          <p:nvPr>
            <p:ph type="body" sz="quarter" idx="13"/>
          </p:nvPr>
        </p:nvSpPr>
        <p:spPr>
          <a:xfrm>
            <a:off x="457200" y="1303339"/>
            <a:ext cx="8158163" cy="754062"/>
          </a:xfrm>
        </p:spPr>
        <p:txBody>
          <a:bodyPr>
            <a:normAutofit/>
          </a:bodyPr>
          <a:lstStyle/>
          <a:p>
            <a:pPr marL="285750" indent="-285750">
              <a:buFont typeface="Arial" panose="020B0604020202020204" pitchFamily="34" charset="0"/>
              <a:buChar char="•"/>
            </a:pPr>
            <a:r>
              <a:rPr lang="en-US" sz="2400" dirty="0" smtClean="0"/>
              <a:t>Approve 2021-2022 4-H Calendar</a:t>
            </a:r>
          </a:p>
          <a:p>
            <a:pPr marL="285750"/>
            <a:endParaRPr lang="en-US" dirty="0" smtClean="0"/>
          </a:p>
          <a:p>
            <a:pPr marL="285750" indent="-285750">
              <a:buFont typeface="Arial" panose="020B0604020202020204" pitchFamily="34" charset="0"/>
              <a:buChar char="•"/>
            </a:pPr>
            <a:endParaRPr lang="en-US" sz="24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stretch>
            <a:fillRect/>
          </a:stretch>
        </p:blipFill>
        <p:spPr>
          <a:xfrm>
            <a:off x="1180411" y="1845298"/>
            <a:ext cx="3523474" cy="4831155"/>
          </a:xfrm>
          <a:prstGeom prst="rect">
            <a:avLst/>
          </a:prstGeom>
        </p:spPr>
      </p:pic>
      <p:pic>
        <p:nvPicPr>
          <p:cNvPr id="5" name="Picture 4"/>
          <p:cNvPicPr>
            <a:picLocks noChangeAspect="1"/>
          </p:cNvPicPr>
          <p:nvPr/>
        </p:nvPicPr>
        <p:blipFill>
          <a:blip r:embed="rId4"/>
          <a:stretch>
            <a:fillRect/>
          </a:stretch>
        </p:blipFill>
        <p:spPr>
          <a:xfrm>
            <a:off x="4703885" y="1974787"/>
            <a:ext cx="3342233" cy="4572175"/>
          </a:xfrm>
          <a:prstGeom prst="rect">
            <a:avLst/>
          </a:prstGeom>
        </p:spPr>
      </p:pic>
    </p:spTree>
    <p:extLst>
      <p:ext uri="{BB962C8B-B14F-4D97-AF65-F5344CB8AC3E}">
        <p14:creationId xmlns:p14="http://schemas.microsoft.com/office/powerpoint/2010/main" val="3287958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New Business</a:t>
            </a:r>
            <a:endParaRPr lang="en-US" sz="2800" dirty="0"/>
          </a:p>
        </p:txBody>
      </p:sp>
      <p:sp>
        <p:nvSpPr>
          <p:cNvPr id="3" name="Text Placeholder 2"/>
          <p:cNvSpPr>
            <a:spLocks noGrp="1"/>
          </p:cNvSpPr>
          <p:nvPr>
            <p:ph type="body" sz="quarter" idx="13"/>
          </p:nvPr>
        </p:nvSpPr>
        <p:spPr>
          <a:xfrm>
            <a:off x="457200" y="1303338"/>
            <a:ext cx="8158163" cy="4314947"/>
          </a:xfrm>
        </p:spPr>
        <p:txBody>
          <a:bodyPr>
            <a:normAutofit fontScale="62500" lnSpcReduction="20000"/>
          </a:bodyPr>
          <a:lstStyle/>
          <a:p>
            <a:pPr marL="285750" indent="-285750">
              <a:buFont typeface="Arial" panose="020B0604020202020204" pitchFamily="34" charset="0"/>
              <a:buChar char="•"/>
            </a:pPr>
            <a:r>
              <a:rPr lang="en-US" sz="2400" dirty="0" smtClean="0"/>
              <a:t>4-H Enrollment </a:t>
            </a:r>
          </a:p>
          <a:p>
            <a:pPr marL="1028700" lvl="1">
              <a:buFont typeface="Arial" panose="020B0604020202020204" pitchFamily="34" charset="0"/>
              <a:buChar char="•"/>
            </a:pPr>
            <a:r>
              <a:rPr lang="en-US" dirty="0" smtClean="0"/>
              <a:t>Discounted Fee: Oct.1-Dec. 1</a:t>
            </a:r>
            <a:r>
              <a:rPr lang="en-US" baseline="30000" dirty="0" smtClean="0"/>
              <a:t>st</a:t>
            </a:r>
            <a:endParaRPr lang="en-US" sz="2700" dirty="0"/>
          </a:p>
          <a:p>
            <a:pPr marL="1028700" lvl="1">
              <a:buFont typeface="Arial" panose="020B0604020202020204" pitchFamily="34" charset="0"/>
              <a:buChar char="•"/>
            </a:pPr>
            <a:r>
              <a:rPr lang="en-US" sz="2700" dirty="0"/>
              <a:t>Fee will be </a:t>
            </a:r>
            <a:r>
              <a:rPr lang="en-US" sz="2700" dirty="0" smtClean="0"/>
              <a:t>$15 (unless new family) after Dec.1</a:t>
            </a:r>
            <a:r>
              <a:rPr lang="en-US" sz="2700" baseline="30000" dirty="0" smtClean="0"/>
              <a:t>st</a:t>
            </a:r>
            <a:endParaRPr lang="en-US" sz="2700" dirty="0" smtClean="0"/>
          </a:p>
          <a:p>
            <a:pPr marL="1028700" lvl="1">
              <a:buFont typeface="Arial" panose="020B0604020202020204" pitchFamily="34" charset="0"/>
              <a:buChar char="•"/>
            </a:pPr>
            <a:r>
              <a:rPr lang="en-US" sz="2700" dirty="0" smtClean="0"/>
              <a:t>Enroll: </a:t>
            </a:r>
            <a:r>
              <a:rPr lang="en-US" sz="2700" dirty="0">
                <a:hlinkClick r:id="rId3"/>
              </a:rPr>
              <a:t>https://</a:t>
            </a:r>
            <a:r>
              <a:rPr lang="en-US" sz="2700" dirty="0" smtClean="0">
                <a:hlinkClick r:id="rId3"/>
              </a:rPr>
              <a:t>v2.4honline.com</a:t>
            </a:r>
            <a:r>
              <a:rPr lang="en-US" sz="2700" dirty="0" smtClean="0"/>
              <a:t> </a:t>
            </a:r>
          </a:p>
          <a:p>
            <a:pPr marL="1028700" lvl="1">
              <a:buFont typeface="Arial" panose="020B0604020202020204" pitchFamily="34" charset="0"/>
              <a:buChar char="•"/>
            </a:pPr>
            <a:r>
              <a:rPr lang="en-US" sz="2700" dirty="0"/>
              <a:t>Re-enrollment steps: </a:t>
            </a:r>
            <a:r>
              <a:rPr lang="en-US" sz="2700" dirty="0">
                <a:hlinkClick r:id="rId4"/>
              </a:rPr>
              <a:t>https://</a:t>
            </a:r>
            <a:r>
              <a:rPr lang="en-US" sz="2700" dirty="0" smtClean="0">
                <a:hlinkClick r:id="rId4"/>
              </a:rPr>
              <a:t>www.kansas4-h.org/resources/4-h-onlinefamily-resources/index.html</a:t>
            </a:r>
            <a:r>
              <a:rPr lang="en-US" sz="2700" dirty="0"/>
              <a:t> </a:t>
            </a:r>
            <a:endParaRPr lang="en-US" sz="2700" dirty="0" smtClean="0"/>
          </a:p>
          <a:p>
            <a:pPr marL="1028700" lvl="1">
              <a:buFont typeface="Arial" panose="020B0604020202020204" pitchFamily="34" charset="0"/>
              <a:buChar char="•"/>
            </a:pPr>
            <a:r>
              <a:rPr lang="en-US" sz="2700" dirty="0"/>
              <a:t>Video Tutorial of 4H Online: </a:t>
            </a:r>
            <a:r>
              <a:rPr lang="en-US" sz="2700" dirty="0">
                <a:hlinkClick r:id="rId5"/>
              </a:rPr>
              <a:t>https://</a:t>
            </a:r>
            <a:r>
              <a:rPr lang="en-US" sz="2700" dirty="0" smtClean="0">
                <a:hlinkClick r:id="rId5"/>
              </a:rPr>
              <a:t>youtu.be/r-Ajj1B_c7s</a:t>
            </a:r>
            <a:r>
              <a:rPr lang="en-US" sz="2700" dirty="0" smtClean="0"/>
              <a:t> </a:t>
            </a:r>
            <a:endParaRPr lang="en-US" sz="2700" dirty="0"/>
          </a:p>
          <a:p>
            <a:pPr marL="1028700" lvl="1">
              <a:buFont typeface="Arial" panose="020B0604020202020204" pitchFamily="34" charset="0"/>
              <a:buChar char="•"/>
            </a:pPr>
            <a:r>
              <a:rPr lang="en-US" sz="2700" dirty="0" smtClean="0"/>
              <a:t>Coupon </a:t>
            </a:r>
            <a:r>
              <a:rPr lang="en-US" sz="2700" dirty="0"/>
              <a:t>Code: This year the “sponsorship” is referred to as a coupon </a:t>
            </a:r>
            <a:r>
              <a:rPr lang="en-US" sz="2700" dirty="0" smtClean="0"/>
              <a:t>code. </a:t>
            </a:r>
          </a:p>
          <a:p>
            <a:pPr marL="1428750" lvl="2">
              <a:buFont typeface="Arial" panose="020B0604020202020204" pitchFamily="34" charset="0"/>
              <a:buChar char="•"/>
            </a:pPr>
            <a:r>
              <a:rPr lang="en-US" sz="2300" dirty="0" smtClean="0"/>
              <a:t>The Coupon Code is: BOMKWN</a:t>
            </a:r>
          </a:p>
          <a:p>
            <a:pPr marL="1428750" lvl="2">
              <a:buFont typeface="Arial" panose="020B0604020202020204" pitchFamily="34" charset="0"/>
              <a:buChar char="•"/>
            </a:pPr>
            <a:r>
              <a:rPr lang="en-US" sz="2300" dirty="0" smtClean="0"/>
              <a:t> </a:t>
            </a:r>
            <a:r>
              <a:rPr lang="en-US" sz="2300" dirty="0"/>
              <a:t>The program fee should reduce to a $0.00 balance. Be sure to click SUBMIT after verifying your club and projects. </a:t>
            </a:r>
            <a:endParaRPr lang="en-US" sz="2300" dirty="0" smtClean="0"/>
          </a:p>
          <a:p>
            <a:pPr marL="1028700" lvl="1">
              <a:buFont typeface="Arial" panose="020B0604020202020204" pitchFamily="34" charset="0"/>
              <a:buChar char="•"/>
            </a:pPr>
            <a:r>
              <a:rPr lang="en-US" sz="2700" dirty="0" smtClean="0"/>
              <a:t>The </a:t>
            </a:r>
            <a:r>
              <a:rPr lang="en-US" sz="2700" dirty="0"/>
              <a:t>$15.00 Kansas 4-H Program Fee is being covered by the following: </a:t>
            </a:r>
            <a:endParaRPr lang="en-US" sz="2700" dirty="0" smtClean="0"/>
          </a:p>
          <a:p>
            <a:pPr marL="1428750" lvl="2">
              <a:buFont typeface="Arial" panose="020B0604020202020204" pitchFamily="34" charset="0"/>
              <a:buChar char="•"/>
            </a:pPr>
            <a:r>
              <a:rPr lang="en-US" sz="2300" dirty="0" smtClean="0"/>
              <a:t>$</a:t>
            </a:r>
            <a:r>
              <a:rPr lang="en-US" sz="2300" dirty="0"/>
              <a:t>5.00 Marion County 4-H Endowment Fund </a:t>
            </a:r>
            <a:endParaRPr lang="en-US" sz="2300" dirty="0" smtClean="0"/>
          </a:p>
          <a:p>
            <a:pPr marL="1428750" lvl="2">
              <a:buFont typeface="Arial" panose="020B0604020202020204" pitchFamily="34" charset="0"/>
              <a:buChar char="•"/>
            </a:pPr>
            <a:r>
              <a:rPr lang="en-US" sz="2300" dirty="0" smtClean="0"/>
              <a:t>$</a:t>
            </a:r>
            <a:r>
              <a:rPr lang="en-US" sz="2300" dirty="0"/>
              <a:t>5.00 Marion County 4-H Council </a:t>
            </a:r>
            <a:endParaRPr lang="en-US" sz="2300" dirty="0" smtClean="0"/>
          </a:p>
          <a:p>
            <a:pPr marL="1428750" lvl="2">
              <a:buFont typeface="Arial" panose="020B0604020202020204" pitchFamily="34" charset="0"/>
              <a:buChar char="•"/>
            </a:pPr>
            <a:r>
              <a:rPr lang="en-US" sz="2300" dirty="0" smtClean="0"/>
              <a:t>Please </a:t>
            </a:r>
            <a:r>
              <a:rPr lang="en-US" sz="2300" dirty="0"/>
              <a:t>ask your Club Leaders about the remaining $5.00 </a:t>
            </a:r>
            <a:endParaRPr lang="en-US" sz="2300" dirty="0" smtClean="0"/>
          </a:p>
          <a:p>
            <a:pPr marL="1028700" lvl="1">
              <a:buFont typeface="Arial" panose="020B0604020202020204" pitchFamily="34" charset="0"/>
              <a:buChar char="•"/>
            </a:pPr>
            <a:r>
              <a:rPr lang="en-US" sz="2700" dirty="0" smtClean="0"/>
              <a:t>Don’t </a:t>
            </a:r>
            <a:r>
              <a:rPr lang="en-US" sz="2700" dirty="0"/>
              <a:t>forget to use Google Chrome as your browser for the system to work correctly.</a:t>
            </a:r>
          </a:p>
          <a:p>
            <a:pPr marL="285750"/>
            <a:endParaRPr lang="en-US" dirty="0" smtClean="0"/>
          </a:p>
          <a:p>
            <a:pPr marL="285750" indent="-285750">
              <a:buFont typeface="Arial" panose="020B0604020202020204" pitchFamily="34" charset="0"/>
              <a:buChar char="•"/>
            </a:pPr>
            <a:endParaRPr lang="en-US" sz="24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37446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New Business</a:t>
            </a:r>
            <a:endParaRPr lang="en-US" sz="28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
        <p:nvSpPr>
          <p:cNvPr id="7" name="Text Placeholder 2"/>
          <p:cNvSpPr txBox="1">
            <a:spLocks/>
          </p:cNvSpPr>
          <p:nvPr/>
        </p:nvSpPr>
        <p:spPr>
          <a:xfrm>
            <a:off x="457200" y="1295321"/>
            <a:ext cx="8071338" cy="4525187"/>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800" b="0" i="0" kern="1200" baseline="0">
                <a:solidFill>
                  <a:srgbClr val="3E156F"/>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smtClean="0"/>
              <a:t>Financial Review Process</a:t>
            </a:r>
          </a:p>
          <a:p>
            <a:pPr marL="285750" lvl="1">
              <a:buFont typeface="Arial" panose="020B0604020202020204" pitchFamily="34" charset="0"/>
              <a:buChar char="•"/>
            </a:pPr>
            <a:r>
              <a:rPr lang="en-US" sz="1600" dirty="0" smtClean="0"/>
              <a:t>Due to Office Nov. 1</a:t>
            </a:r>
            <a:r>
              <a:rPr lang="en-US" sz="1600" baseline="30000" dirty="0" smtClean="0"/>
              <a:t>st</a:t>
            </a:r>
            <a:r>
              <a:rPr lang="en-US" sz="1600" dirty="0" smtClean="0"/>
              <a:t> </a:t>
            </a:r>
          </a:p>
          <a:p>
            <a:pPr marL="285750" lvl="1">
              <a:buFont typeface="Arial" panose="020B0604020202020204" pitchFamily="34" charset="0"/>
              <a:buChar char="•"/>
            </a:pPr>
            <a:r>
              <a:rPr lang="en-US" sz="1600" dirty="0" smtClean="0"/>
              <a:t>PDF on Chisholm Trail Extension </a:t>
            </a:r>
            <a:r>
              <a:rPr lang="en-US" sz="1600" dirty="0"/>
              <a:t>District Webpage: </a:t>
            </a:r>
            <a:r>
              <a:rPr lang="en-US" sz="1600" dirty="0">
                <a:hlinkClick r:id="rId3"/>
              </a:rPr>
              <a:t>https://</a:t>
            </a:r>
            <a:r>
              <a:rPr lang="en-US" sz="1600" dirty="0" smtClean="0">
                <a:hlinkClick r:id="rId3"/>
              </a:rPr>
              <a:t>www.chisholmtrail.k-state.edu/4_h/volunteers/Volunteers.html</a:t>
            </a:r>
            <a:r>
              <a:rPr lang="en-US" sz="1600" dirty="0" smtClean="0"/>
              <a:t> </a:t>
            </a:r>
            <a:endParaRPr lang="en-US" sz="1600" dirty="0"/>
          </a:p>
          <a:p>
            <a:endParaRPr lang="en-US" sz="2000" b="1" dirty="0" smtClean="0"/>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296471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New Business</a:t>
            </a:r>
            <a:endParaRPr lang="en-US" sz="2800" dirty="0"/>
          </a:p>
        </p:txBody>
      </p:sp>
      <p:sp>
        <p:nvSpPr>
          <p:cNvPr id="3" name="Text Placeholder 2"/>
          <p:cNvSpPr>
            <a:spLocks noGrp="1"/>
          </p:cNvSpPr>
          <p:nvPr>
            <p:ph type="body" sz="quarter" idx="13"/>
          </p:nvPr>
        </p:nvSpPr>
        <p:spPr>
          <a:xfrm>
            <a:off x="457200" y="1303338"/>
            <a:ext cx="8158682" cy="4323740"/>
          </a:xfrm>
        </p:spPr>
        <p:txBody>
          <a:bodyPr>
            <a:normAutofit/>
          </a:bodyPr>
          <a:lstStyle/>
          <a:p>
            <a:r>
              <a:rPr lang="en-US" sz="2000" b="1" dirty="0" smtClean="0"/>
              <a:t>Election of 4-H Council Officers</a:t>
            </a:r>
          </a:p>
          <a:p>
            <a:pPr marL="1028700" lvl="1">
              <a:buFont typeface="Arial" panose="020B0604020202020204" pitchFamily="34" charset="0"/>
              <a:buChar char="•"/>
            </a:pPr>
            <a:r>
              <a:rPr lang="en-US" sz="1600" dirty="0" smtClean="0"/>
              <a:t>President: Ashley Peters</a:t>
            </a:r>
            <a:endParaRPr lang="en-US" sz="1600" dirty="0" smtClean="0"/>
          </a:p>
          <a:p>
            <a:pPr marL="1028700" lvl="1">
              <a:buFont typeface="Arial" panose="020B0604020202020204" pitchFamily="34" charset="0"/>
              <a:buChar char="•"/>
            </a:pPr>
            <a:r>
              <a:rPr lang="en-US" sz="1600" dirty="0" smtClean="0"/>
              <a:t>Vice </a:t>
            </a:r>
            <a:r>
              <a:rPr lang="en-US" sz="1600" dirty="0" smtClean="0"/>
              <a:t>President: Charlie Peters</a:t>
            </a:r>
            <a:endParaRPr lang="en-US" sz="1600" dirty="0" smtClean="0"/>
          </a:p>
          <a:p>
            <a:pPr marL="1028700" lvl="1">
              <a:buFont typeface="Arial" panose="020B0604020202020204" pitchFamily="34" charset="0"/>
              <a:buChar char="•"/>
            </a:pPr>
            <a:r>
              <a:rPr lang="en-US" sz="1600" dirty="0" smtClean="0"/>
              <a:t>Secretary: </a:t>
            </a:r>
            <a:r>
              <a:rPr lang="en-US" sz="1600" dirty="0" err="1" smtClean="0"/>
              <a:t>Karsen</a:t>
            </a:r>
            <a:r>
              <a:rPr lang="en-US" sz="1600" dirty="0" smtClean="0"/>
              <a:t> </a:t>
            </a:r>
            <a:r>
              <a:rPr lang="en-US" sz="1600" dirty="0" err="1" smtClean="0"/>
              <a:t>Kroupa</a:t>
            </a:r>
            <a:endParaRPr lang="en-US" sz="1600" dirty="0" smtClean="0"/>
          </a:p>
          <a:p>
            <a:pPr marL="1028700" lvl="1">
              <a:buFont typeface="Arial" panose="020B0604020202020204" pitchFamily="34" charset="0"/>
              <a:buChar char="•"/>
            </a:pPr>
            <a:r>
              <a:rPr lang="en-US" sz="1600" dirty="0" smtClean="0"/>
              <a:t>Treasurer: Noah Schmidt</a:t>
            </a:r>
            <a:endParaRPr lang="en-US" sz="1600" dirty="0" smtClean="0"/>
          </a:p>
          <a:p>
            <a:pPr marL="1028700" lvl="1">
              <a:buFont typeface="Arial" panose="020B0604020202020204" pitchFamily="34" charset="0"/>
              <a:buChar char="•"/>
            </a:pPr>
            <a:endParaRPr lang="en-US" sz="1200" dirty="0" smtClean="0"/>
          </a:p>
          <a:p>
            <a:pPr marL="1028700" lvl="1">
              <a:buFont typeface="Arial" panose="020B0604020202020204" pitchFamily="34" charset="0"/>
              <a:buChar char="•"/>
            </a:pPr>
            <a:endParaRPr lang="en-US" sz="1500" dirty="0"/>
          </a:p>
          <a:p>
            <a:pPr marL="1028700" lvl="1">
              <a:buFont typeface="Arial" panose="020B0604020202020204" pitchFamily="34" charset="0"/>
              <a:buChar char="•"/>
            </a:pPr>
            <a:endParaRPr lang="en-US" sz="1800" dirty="0" smtClean="0"/>
          </a:p>
          <a:p>
            <a:pPr marL="285750"/>
            <a:endParaRPr lang="en-US" sz="8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9054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Adjourn</a:t>
            </a:r>
            <a:endParaRPr lang="en-US" sz="2800" dirty="0"/>
          </a:p>
        </p:txBody>
      </p:sp>
      <p:sp>
        <p:nvSpPr>
          <p:cNvPr id="3" name="Text Placeholder 2"/>
          <p:cNvSpPr>
            <a:spLocks noGrp="1"/>
          </p:cNvSpPr>
          <p:nvPr>
            <p:ph type="body" sz="quarter" idx="13"/>
          </p:nvPr>
        </p:nvSpPr>
        <p:spPr>
          <a:xfrm>
            <a:off x="457200" y="1303338"/>
            <a:ext cx="8158163" cy="1525587"/>
          </a:xfrm>
        </p:spPr>
        <p:txBody>
          <a:bodyPr>
            <a:normAutofit/>
          </a:bodyPr>
          <a:lstStyle/>
          <a:p>
            <a:pPr marL="285750" indent="-285750">
              <a:buFont typeface="Arial" panose="020B0604020202020204" pitchFamily="34" charset="0"/>
              <a:buChar char="•"/>
            </a:pPr>
            <a:r>
              <a:rPr lang="en-US" sz="2400" dirty="0" smtClean="0"/>
              <a:t>Next Meeting Date: </a:t>
            </a:r>
            <a:r>
              <a:rPr lang="en-US" sz="2400" dirty="0" smtClean="0"/>
              <a:t>January 16, 2022</a:t>
            </a:r>
            <a:endParaRPr lang="en-US" sz="2400" dirty="0" smtClean="0"/>
          </a:p>
          <a:p>
            <a:pPr marL="285750" indent="-285750">
              <a:buFont typeface="Arial" panose="020B0604020202020204" pitchFamily="34" charset="0"/>
              <a:buChar char="•"/>
            </a:pPr>
            <a:endParaRPr lang="en-US" sz="24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pic>
        <p:nvPicPr>
          <p:cNvPr id="4" name="Picture 3" descr="K is for Kindergarten: &lt;strong&gt;Good&lt;/strong&gt; Thing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531" y="2237642"/>
            <a:ext cx="2857500" cy="2857500"/>
          </a:xfrm>
          <a:prstGeom prst="rect">
            <a:avLst/>
          </a:prstGeom>
        </p:spPr>
      </p:pic>
    </p:spTree>
    <p:extLst>
      <p:ext uri="{BB962C8B-B14F-4D97-AF65-F5344CB8AC3E}">
        <p14:creationId xmlns:p14="http://schemas.microsoft.com/office/powerpoint/2010/main" val="2147667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sz="quarter" idx="13"/>
          </p:nvPr>
        </p:nvSpPr>
        <p:spPr>
          <a:xfrm>
            <a:off x="457200" y="1249421"/>
            <a:ext cx="8158163" cy="4729347"/>
          </a:xfrm>
        </p:spPr>
        <p:txBody>
          <a:bodyPr>
            <a:normAutofit/>
          </a:bodyPr>
          <a:lstStyle/>
          <a:p>
            <a:pPr marL="342900" indent="-342900">
              <a:buFont typeface="+mj-lt"/>
              <a:buAutoNum type="arabicPeriod"/>
            </a:pPr>
            <a:r>
              <a:rPr lang="en-US" dirty="0" smtClean="0"/>
              <a:t>Call to Order</a:t>
            </a:r>
          </a:p>
          <a:p>
            <a:pPr marL="342900" indent="-342900">
              <a:buFont typeface="+mj-lt"/>
              <a:buAutoNum type="arabicPeriod"/>
            </a:pPr>
            <a:r>
              <a:rPr lang="en-US" dirty="0" smtClean="0"/>
              <a:t>Pledge of Allegiance and 4-H Pledge</a:t>
            </a:r>
          </a:p>
          <a:p>
            <a:pPr marL="342900" indent="-342900">
              <a:buFont typeface="+mj-lt"/>
              <a:buAutoNum type="arabicPeriod"/>
            </a:pPr>
            <a:r>
              <a:rPr lang="en-US" dirty="0" smtClean="0"/>
              <a:t>Roll Call</a:t>
            </a:r>
          </a:p>
          <a:p>
            <a:pPr marL="342900" indent="-342900">
              <a:buFont typeface="+mj-lt"/>
              <a:buAutoNum type="arabicPeriod"/>
            </a:pPr>
            <a:r>
              <a:rPr lang="en-US" dirty="0" smtClean="0"/>
              <a:t>Minutes</a:t>
            </a:r>
          </a:p>
          <a:p>
            <a:pPr marL="342900" indent="-342900">
              <a:buFont typeface="+mj-lt"/>
              <a:buAutoNum type="arabicPeriod"/>
            </a:pPr>
            <a:r>
              <a:rPr lang="en-US" dirty="0" smtClean="0"/>
              <a:t>Communications</a:t>
            </a:r>
          </a:p>
          <a:p>
            <a:pPr marL="342900" indent="-342900">
              <a:buFont typeface="+mj-lt"/>
              <a:buAutoNum type="arabicPeriod"/>
            </a:pPr>
            <a:r>
              <a:rPr lang="en-US" dirty="0" smtClean="0"/>
              <a:t>Treasurers Report</a:t>
            </a:r>
          </a:p>
          <a:p>
            <a:pPr marL="342900" indent="-342900">
              <a:buFont typeface="+mj-lt"/>
              <a:buAutoNum type="arabicPeriod"/>
            </a:pPr>
            <a:r>
              <a:rPr lang="en-US" dirty="0" smtClean="0"/>
              <a:t>Committee Reports</a:t>
            </a:r>
          </a:p>
          <a:p>
            <a:pPr marL="1085850" lvl="1" indent="-342900">
              <a:buFont typeface="+mj-lt"/>
              <a:buAutoNum type="alphaUcPeriod"/>
            </a:pPr>
            <a:r>
              <a:rPr lang="en-US" sz="1400" dirty="0" smtClean="0"/>
              <a:t>Sign-Up</a:t>
            </a:r>
            <a:endParaRPr lang="en-US" sz="1400" dirty="0"/>
          </a:p>
          <a:p>
            <a:pPr marL="342900" indent="-342900">
              <a:buFont typeface="+mj-lt"/>
              <a:buAutoNum type="arabicPeriod"/>
            </a:pPr>
            <a:r>
              <a:rPr lang="en-US" dirty="0" smtClean="0"/>
              <a:t>Unfinished Business</a:t>
            </a:r>
          </a:p>
          <a:p>
            <a:pPr marL="342900" indent="-342900">
              <a:buFont typeface="+mj-lt"/>
              <a:buAutoNum type="arabicPeriod"/>
            </a:pPr>
            <a:r>
              <a:rPr lang="en-US" dirty="0" smtClean="0"/>
              <a:t>New Business</a:t>
            </a:r>
          </a:p>
          <a:p>
            <a:pPr marL="1085850" lvl="1" indent="-342900">
              <a:buFont typeface="+mj-lt"/>
              <a:buAutoNum type="alphaUcPeriod"/>
            </a:pPr>
            <a:r>
              <a:rPr lang="en-US" sz="1400" dirty="0" smtClean="0"/>
              <a:t>Achievement Banquet</a:t>
            </a:r>
          </a:p>
          <a:p>
            <a:pPr marL="1085850" lvl="1" indent="-342900">
              <a:buFont typeface="+mj-lt"/>
              <a:buAutoNum type="alphaUcPeriod"/>
            </a:pPr>
            <a:r>
              <a:rPr lang="en-US" sz="1400" dirty="0" smtClean="0"/>
              <a:t>Approve 2021-2022 Calendar</a:t>
            </a:r>
          </a:p>
          <a:p>
            <a:pPr marL="1085850" lvl="1" indent="-342900">
              <a:buFont typeface="+mj-lt"/>
              <a:buAutoNum type="alphaUcPeriod"/>
            </a:pPr>
            <a:r>
              <a:rPr lang="en-US" sz="1400" dirty="0" smtClean="0"/>
              <a:t>4-H Enrollment</a:t>
            </a:r>
          </a:p>
          <a:p>
            <a:pPr marL="1085850" lvl="1" indent="-342900">
              <a:buFont typeface="+mj-lt"/>
              <a:buAutoNum type="alphaUcPeriod"/>
            </a:pPr>
            <a:r>
              <a:rPr lang="en-US" sz="1400" dirty="0" smtClean="0"/>
              <a:t>Financial Review Process</a:t>
            </a:r>
          </a:p>
          <a:p>
            <a:pPr marL="1085850" lvl="1" indent="-342900">
              <a:buFont typeface="+mj-lt"/>
              <a:buAutoNum type="alphaUcPeriod"/>
            </a:pPr>
            <a:r>
              <a:rPr lang="en-US" sz="1400" dirty="0" smtClean="0"/>
              <a:t>Election of Council Officers</a:t>
            </a:r>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5096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Pledge of Allegiance and 4-H Pledge</a:t>
            </a:r>
            <a:br>
              <a:rPr lang="en-US" sz="2800" dirty="0"/>
            </a:br>
            <a:endParaRPr lang="en-US" sz="28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49" y="1506596"/>
            <a:ext cx="6829425" cy="4202723"/>
          </a:xfrm>
          <a:prstGeom prst="rect">
            <a:avLst/>
          </a:prstGeom>
        </p:spPr>
      </p:pic>
    </p:spTree>
    <p:extLst>
      <p:ext uri="{BB962C8B-B14F-4D97-AF65-F5344CB8AC3E}">
        <p14:creationId xmlns:p14="http://schemas.microsoft.com/office/powerpoint/2010/main" val="928348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 Call</a:t>
            </a:r>
            <a:endParaRPr lang="en-US" dirty="0"/>
          </a:p>
        </p:txBody>
      </p:sp>
      <p:sp>
        <p:nvSpPr>
          <p:cNvPr id="3" name="Text Placeholder 2"/>
          <p:cNvSpPr>
            <a:spLocks noGrp="1"/>
          </p:cNvSpPr>
          <p:nvPr>
            <p:ph type="body" sz="quarter" idx="13"/>
          </p:nvPr>
        </p:nvSpPr>
        <p:spPr/>
        <p:txBody>
          <a:bodyP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r>
              <a:rPr lang="en-US" sz="2800" i="1" dirty="0" smtClean="0"/>
              <a:t>What is your favorite 4-H Event?</a:t>
            </a:r>
            <a:endParaRPr lang="en-US" sz="2800" i="1"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282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Minutes</a:t>
            </a:r>
          </a:p>
        </p:txBody>
      </p:sp>
      <p:sp>
        <p:nvSpPr>
          <p:cNvPr id="3" name="Text Placeholder 2"/>
          <p:cNvSpPr>
            <a:spLocks noGrp="1"/>
          </p:cNvSpPr>
          <p:nvPr>
            <p:ph type="body" sz="quarter" idx="13"/>
          </p:nvPr>
        </p:nvSpPr>
        <p:spPr>
          <a:xfrm>
            <a:off x="457200" y="1303338"/>
            <a:ext cx="8158163" cy="4684224"/>
          </a:xfrm>
        </p:spPr>
        <p:txBody>
          <a:bodyPr>
            <a:noAutofit/>
          </a:bodyPr>
          <a:lstStyle/>
          <a:p>
            <a:r>
              <a:rPr lang="en-US" sz="1400" b="1" u="sng" dirty="0" smtClean="0"/>
              <a:t>4-H </a:t>
            </a:r>
            <a:r>
              <a:rPr lang="en-US" sz="1400" b="1" u="sng" dirty="0"/>
              <a:t>Council May Meeting Minutes</a:t>
            </a:r>
            <a:endParaRPr lang="en-US" sz="1400" dirty="0"/>
          </a:p>
          <a:p>
            <a:r>
              <a:rPr lang="en-US" sz="1400" b="1" dirty="0"/>
              <a:t> </a:t>
            </a:r>
            <a:endParaRPr lang="en-US" sz="1400" dirty="0"/>
          </a:p>
          <a:p>
            <a:r>
              <a:rPr lang="en-US" sz="1400" dirty="0"/>
              <a:t>The meeting of Marion County 4-H Council was held on Monday, May 24 at the Hillsboro City Building.  Face-to-face attendance was optional and some council members joined via zoom.   </a:t>
            </a:r>
          </a:p>
          <a:p>
            <a:r>
              <a:rPr lang="en-US" sz="1400" dirty="0"/>
              <a:t> </a:t>
            </a:r>
          </a:p>
          <a:p>
            <a:r>
              <a:rPr lang="en-US" sz="1400" b="1" dirty="0"/>
              <a:t>The meeting was called to order by President Charlie Peters.  </a:t>
            </a:r>
            <a:r>
              <a:rPr lang="en-US" sz="1400" dirty="0"/>
              <a:t>The Pledges were recited and roll call was answered by 9 youth, 8 adults, and Extension Agents Tristen Cope and Rickey Roberts.  Roll call was taken by verbally responding to the question “What is your favorite 4-H project?”</a:t>
            </a:r>
          </a:p>
          <a:p>
            <a:r>
              <a:rPr lang="en-US" sz="1400" dirty="0"/>
              <a:t> </a:t>
            </a:r>
          </a:p>
          <a:p>
            <a:r>
              <a:rPr lang="en-US" sz="1400" b="1" dirty="0"/>
              <a:t>The March minutes </a:t>
            </a:r>
            <a:r>
              <a:rPr lang="en-US" sz="1400" dirty="0"/>
              <a:t>were read by Secretary </a:t>
            </a:r>
            <a:r>
              <a:rPr lang="en-US" sz="1400" dirty="0" err="1"/>
              <a:t>Karsen</a:t>
            </a:r>
            <a:r>
              <a:rPr lang="en-US" sz="1400" dirty="0"/>
              <a:t> </a:t>
            </a:r>
            <a:r>
              <a:rPr lang="en-US" sz="1400" dirty="0" err="1"/>
              <a:t>Kroupa</a:t>
            </a:r>
            <a:r>
              <a:rPr lang="en-US" sz="1400" dirty="0"/>
              <a:t>.  Minutes were approved as read with a motion to accept by Eli Boden and seconded by </a:t>
            </a:r>
            <a:r>
              <a:rPr lang="en-US" sz="1400" dirty="0" err="1"/>
              <a:t>Karsen</a:t>
            </a:r>
            <a:r>
              <a:rPr lang="en-US" sz="1400" dirty="0"/>
              <a:t>.   </a:t>
            </a:r>
          </a:p>
          <a:p>
            <a:r>
              <a:rPr lang="en-US" sz="1400" dirty="0"/>
              <a:t> </a:t>
            </a:r>
          </a:p>
          <a:p>
            <a:r>
              <a:rPr lang="en-US" sz="1400" b="1" dirty="0"/>
              <a:t>Communications</a:t>
            </a:r>
            <a:r>
              <a:rPr lang="en-US" sz="1400" dirty="0"/>
              <a:t>:  A state 4H publication featured a story and photographs of Happy Hustler members as part of the Kansas Beats the Virus CoVid-19 campaign.   </a:t>
            </a:r>
          </a:p>
          <a:p>
            <a:r>
              <a:rPr lang="en-US" sz="1400" dirty="0"/>
              <a:t> </a:t>
            </a:r>
          </a:p>
          <a:p>
            <a:r>
              <a:rPr lang="en-US" sz="1400" b="1" dirty="0"/>
              <a:t>The financial report</a:t>
            </a:r>
            <a:r>
              <a:rPr lang="en-US" sz="1400" dirty="0"/>
              <a:t> was presented by Treasurer Olivia Carlson.   4H Council March 1, 2021 balance of $12,114.13. Income of $505 was received, which left the May 15, 2021 balance at $12,619.13.  There were no expenses incurred during this time frame.  The financial report was approved with a motion to accept by Ryleigh Jones and seconded by Noah Schmidt.</a:t>
            </a:r>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9004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Minutes Cont’d…</a:t>
            </a:r>
          </a:p>
        </p:txBody>
      </p:sp>
      <p:sp>
        <p:nvSpPr>
          <p:cNvPr id="3" name="Text Placeholder 2"/>
          <p:cNvSpPr>
            <a:spLocks noGrp="1"/>
          </p:cNvSpPr>
          <p:nvPr>
            <p:ph type="body" sz="quarter" idx="13"/>
          </p:nvPr>
        </p:nvSpPr>
        <p:spPr>
          <a:xfrm>
            <a:off x="457200" y="1303338"/>
            <a:ext cx="8158163" cy="4754562"/>
          </a:xfrm>
        </p:spPr>
        <p:txBody>
          <a:bodyPr>
            <a:noAutofit/>
          </a:bodyPr>
          <a:lstStyle/>
          <a:p>
            <a:r>
              <a:rPr lang="en-US" sz="1300" dirty="0"/>
              <a:t> </a:t>
            </a:r>
            <a:r>
              <a:rPr lang="en-US" sz="1300" b="1" dirty="0" smtClean="0"/>
              <a:t>Committee </a:t>
            </a:r>
            <a:r>
              <a:rPr lang="en-US" sz="1300" b="1" dirty="0"/>
              <a:t>Reports were presented as follows:</a:t>
            </a:r>
            <a:r>
              <a:rPr lang="en-US" sz="1300" dirty="0"/>
              <a:t> </a:t>
            </a:r>
          </a:p>
          <a:p>
            <a:r>
              <a:rPr lang="en-US" sz="1300" dirty="0"/>
              <a:t>Rickey Roberts updated the council members on the Spring Beef Show.  It was well attended; over 100 head were shown.  The day was considered a success!  Rickey also updated the council on fair awards.   A June 3 meeting will take place with the fair board and awards will be finalized.  If anyone has ideas for awards or prizes they would like to see (something new and different) they should get these ideas to Rickey as soon as possible.   </a:t>
            </a:r>
          </a:p>
          <a:p>
            <a:r>
              <a:rPr lang="en-US" sz="1300" dirty="0"/>
              <a:t> </a:t>
            </a:r>
          </a:p>
          <a:p>
            <a:r>
              <a:rPr lang="en-US" sz="1300" dirty="0"/>
              <a:t>Rachel Boden, and 4H members enrolled in the clothing project, gave an update on the style revue.   It will be held on Monday, July 19.  Set-up will take place on Sunday afternoon.   The theme will be western.   </a:t>
            </a:r>
          </a:p>
          <a:p>
            <a:r>
              <a:rPr lang="en-US" sz="1300" dirty="0"/>
              <a:t> </a:t>
            </a:r>
          </a:p>
          <a:p>
            <a:r>
              <a:rPr lang="en-US" sz="1300" dirty="0"/>
              <a:t>The Lazy Days Swine Show will be held and committee members will meet in August to finalize these plans.   </a:t>
            </a:r>
          </a:p>
          <a:p>
            <a:r>
              <a:rPr lang="en-US" sz="1300" dirty="0"/>
              <a:t> </a:t>
            </a:r>
          </a:p>
          <a:p>
            <a:r>
              <a:rPr lang="en-US" sz="1300" b="1" dirty="0"/>
              <a:t>Unfinished (Old) business was discussed as follows</a:t>
            </a:r>
            <a:r>
              <a:rPr lang="en-US" sz="1300" b="1" dirty="0" smtClean="0"/>
              <a:t>:</a:t>
            </a:r>
            <a:endParaRPr lang="en-US" sz="1300" dirty="0"/>
          </a:p>
          <a:p>
            <a:r>
              <a:rPr lang="en-US" sz="1300" dirty="0"/>
              <a:t>Masks are no longer required at 4-H events; however social distancing and proper handwashing is encouraged.  As the fair approaches, be mindful of the judges and respect their wishes in regards to masks.  All 4-H club leaders and members should be encouraging behaviors that reduce the spread of Co-Vid 19. </a:t>
            </a:r>
          </a:p>
          <a:p>
            <a:r>
              <a:rPr lang="en-US" sz="1300" dirty="0"/>
              <a:t> </a:t>
            </a:r>
          </a:p>
          <a:p>
            <a:r>
              <a:rPr lang="en-US" sz="1300" dirty="0"/>
              <a:t>16 Campers and 2 Counselors have signed up for the Oz-Some 4-H Camp.  Club leaders may contact the extension office for information regarding camps and/or campers and counselors.   </a:t>
            </a:r>
          </a:p>
          <a:p>
            <a:r>
              <a:rPr lang="en-US" sz="1300" dirty="0"/>
              <a:t> </a:t>
            </a:r>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762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Minutes Cont’d…</a:t>
            </a:r>
          </a:p>
        </p:txBody>
      </p:sp>
      <p:sp>
        <p:nvSpPr>
          <p:cNvPr id="3" name="Text Placeholder 2"/>
          <p:cNvSpPr>
            <a:spLocks noGrp="1"/>
          </p:cNvSpPr>
          <p:nvPr>
            <p:ph type="body" sz="quarter" idx="13"/>
          </p:nvPr>
        </p:nvSpPr>
        <p:spPr/>
        <p:txBody>
          <a:bodyPr>
            <a:normAutofit fontScale="70000" lnSpcReduction="20000"/>
          </a:bodyPr>
          <a:lstStyle/>
          <a:p>
            <a:r>
              <a:rPr lang="en-US" b="1" dirty="0"/>
              <a:t>New Business was discussed as follows:</a:t>
            </a:r>
            <a:endParaRPr lang="en-US" dirty="0"/>
          </a:p>
          <a:p>
            <a:r>
              <a:rPr lang="en-US" dirty="0"/>
              <a:t> </a:t>
            </a:r>
          </a:p>
          <a:p>
            <a:r>
              <a:rPr lang="en-US" dirty="0"/>
              <a:t>The Tri-County Free Fair will be held on Friday, July 9 - Sunday, July 11.  All 4-H members in Marion County are welcome to participate.  A schedule has been released and they are in need of Jr. Superintendents (if interested, please contact Tristen).   Sign-up links will be posted on social media and extensions websites when they become available.  </a:t>
            </a:r>
          </a:p>
          <a:p>
            <a:r>
              <a:rPr lang="en-US" dirty="0"/>
              <a:t> </a:t>
            </a:r>
          </a:p>
          <a:p>
            <a:r>
              <a:rPr lang="en-US" dirty="0"/>
              <a:t>The Marion County Fair schedule will be released soon.  The </a:t>
            </a:r>
            <a:r>
              <a:rPr lang="en-US" dirty="0" err="1"/>
              <a:t>fairbook</a:t>
            </a:r>
            <a:r>
              <a:rPr lang="en-US" dirty="0"/>
              <a:t> and website do include changes and some additional fair rules.   Please review the STEM Project Section as Legos and Space Tech will now be considered STEM.  Welding has also been added as a project and there are revisions to visual arts rules concerning copyright.   Fair Entry begins on June 21 and runs through July 2.   No late entries will be accepted.   </a:t>
            </a:r>
          </a:p>
          <a:p>
            <a:r>
              <a:rPr lang="en-US" dirty="0"/>
              <a:t> </a:t>
            </a:r>
          </a:p>
          <a:p>
            <a:r>
              <a:rPr lang="en-US" dirty="0"/>
              <a:t>The Marion County Fair is also in need of fair volunteers.  Fair Superintendents and assistants are needed.   Please contact Tristen if you are willing to assist with one of these positions.    </a:t>
            </a:r>
          </a:p>
          <a:p>
            <a:r>
              <a:rPr lang="en-US" dirty="0"/>
              <a:t> </a:t>
            </a:r>
          </a:p>
          <a:p>
            <a:r>
              <a:rPr lang="en-US" dirty="0"/>
              <a:t>Raffle Tickets to support the Marion County 4-H Endowment Fund will be given to club leaders.  This is a fundraiser that supports local 4-H events, scholarships, projects, etc.   It is important that each club participates in this raffle and sells the allotted number of tickets.   </a:t>
            </a:r>
          </a:p>
          <a:p>
            <a:r>
              <a:rPr lang="en-US" dirty="0"/>
              <a:t> </a:t>
            </a:r>
          </a:p>
          <a:p>
            <a:r>
              <a:rPr lang="en-US" dirty="0"/>
              <a:t>Fair Set-Up will take place on Saturday, July 17.   It will begin at 8:00 a.m.   Fair Clean-Up and Project Release will be on Saturday, July 24.   See the fair schedule for more information.   If you are unable to help with set-up and clean-up, please make appropriate arrangements with the extension office.   </a:t>
            </a:r>
          </a:p>
          <a:p>
            <a:endParaRPr lang="en-US" dirty="0"/>
          </a:p>
          <a:p>
            <a:endParaRPr lang="en-US"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953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Minutes Cont’d…</a:t>
            </a:r>
          </a:p>
        </p:txBody>
      </p:sp>
      <p:sp>
        <p:nvSpPr>
          <p:cNvPr id="3" name="Text Placeholder 2"/>
          <p:cNvSpPr>
            <a:spLocks noGrp="1"/>
          </p:cNvSpPr>
          <p:nvPr>
            <p:ph type="body" sz="quarter" idx="13"/>
          </p:nvPr>
        </p:nvSpPr>
        <p:spPr>
          <a:xfrm>
            <a:off x="457200" y="1587440"/>
            <a:ext cx="8158163" cy="4725436"/>
          </a:xfrm>
        </p:spPr>
        <p:txBody>
          <a:bodyPr>
            <a:normAutofit fontScale="40000" lnSpcReduction="20000"/>
          </a:bodyPr>
          <a:lstStyle/>
          <a:p>
            <a:r>
              <a:rPr lang="en-US" sz="2900" dirty="0" smtClean="0"/>
              <a:t>After </a:t>
            </a:r>
            <a:r>
              <a:rPr lang="en-US" sz="2900" dirty="0"/>
              <a:t>discussion, it was decided that an optional livestock check-out will be added on Friday evening, July 23.  Another change is the Commissioner’s Gift Basket.   The judging of Commissioner’s Gift Baskets will take place during Visual Arts on Wednesday, July 21; however, one 4-H member from each of the following clubs: Peabody, Tampa, Lincolnville, South Cottonwood, and Happy Hustlers will need to be present at the August 2nd County Commission Meeting.  A presentation to the commissioners will be made at that time.  </a:t>
            </a:r>
          </a:p>
          <a:p>
            <a:r>
              <a:rPr lang="en-US" sz="2900" dirty="0"/>
              <a:t> </a:t>
            </a:r>
          </a:p>
          <a:p>
            <a:r>
              <a:rPr lang="en-US" sz="2900" dirty="0"/>
              <a:t>Discussion about the Friends of 4H events and Project Auction was held.   There will be a transition away from the pulled-pork meal and it was decided that pie and ice cream will be served.   In the past, it has been difficult to find volunteers to help with the meal and with unknown attendance after Co-Vid the council was looking for a way to “restart” this event but minimize the cost and work force.   Clubs will be asked to provide pies and the ice cream will come from KSU’s Call Hall.   The purpose of this event is to thank buyers and supporters of 4H and a “thank-you policy” was also discussed.   The council is moving forward with the pie and ice cream idea and will be reevaluating the event and an addition of a “thank you policy” after the fair is held.   Club leaders should reinforce that THANKING BUYERS AND SUPPORTERS OF 4-H IS AN EXPECTATION FOR THOSE PARTICIPATING IN THE PROJECT AUCTION OR THOSE THAT ARE BENEFICIARIES OF ANY TYPE OF SPONSORED ACTIVITY!  </a:t>
            </a:r>
          </a:p>
          <a:p>
            <a:r>
              <a:rPr lang="en-US" sz="2900" dirty="0"/>
              <a:t> </a:t>
            </a:r>
          </a:p>
          <a:p>
            <a:r>
              <a:rPr lang="en-US" sz="2900" dirty="0"/>
              <a:t>Volunteers will be needed for the following events during the fair and sign-up will be done through fair entry: Community Hot Dog Feed, MCFA Food Stand, and 4-H Food Stand Fundraiser in cooperation with Lions Club (new).   </a:t>
            </a:r>
          </a:p>
          <a:p>
            <a:r>
              <a:rPr lang="en-US" sz="2900" b="1" dirty="0"/>
              <a:t> </a:t>
            </a:r>
            <a:endParaRPr lang="en-US" sz="2900" dirty="0"/>
          </a:p>
          <a:p>
            <a:r>
              <a:rPr lang="en-US" sz="2900" b="1" dirty="0"/>
              <a:t>The next 4-H Council meeting is TBA.</a:t>
            </a:r>
            <a:r>
              <a:rPr lang="en-US" sz="2900" dirty="0"/>
              <a:t>   </a:t>
            </a:r>
          </a:p>
          <a:p>
            <a:r>
              <a:rPr lang="en-US" sz="2900" dirty="0"/>
              <a:t> </a:t>
            </a:r>
          </a:p>
          <a:p>
            <a:r>
              <a:rPr lang="en-US" sz="2900" b="1" dirty="0"/>
              <a:t>A motion to adjourn</a:t>
            </a:r>
            <a:r>
              <a:rPr lang="en-US" sz="2900" dirty="0"/>
              <a:t> the meeting was made by Noah and seconded by Michelle </a:t>
            </a:r>
            <a:r>
              <a:rPr lang="en-US" sz="2900" dirty="0" err="1"/>
              <a:t>Hajek</a:t>
            </a:r>
            <a:r>
              <a:rPr lang="en-US" sz="2900" dirty="0"/>
              <a:t>.   </a:t>
            </a:r>
          </a:p>
          <a:p>
            <a:r>
              <a:rPr lang="en-US" sz="2900" dirty="0"/>
              <a:t> </a:t>
            </a:r>
          </a:p>
          <a:p>
            <a:r>
              <a:rPr lang="en-US" sz="2900" i="1" dirty="0"/>
              <a:t>Minutes taken by: </a:t>
            </a:r>
            <a:r>
              <a:rPr lang="en-US" sz="2900" i="1" dirty="0" err="1"/>
              <a:t>Karsen</a:t>
            </a:r>
            <a:r>
              <a:rPr lang="en-US" sz="2900" i="1" dirty="0"/>
              <a:t> </a:t>
            </a:r>
            <a:r>
              <a:rPr lang="en-US" sz="2900" i="1" dirty="0" err="1"/>
              <a:t>Kroupa</a:t>
            </a:r>
            <a:endParaRPr lang="en-US" sz="2900" dirty="0"/>
          </a:p>
          <a:p>
            <a:endParaRPr lang="en-US"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4482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Communications </a:t>
            </a:r>
            <a:endParaRPr lang="en-US" sz="2800" dirty="0"/>
          </a:p>
        </p:txBody>
      </p:sp>
      <p:sp>
        <p:nvSpPr>
          <p:cNvPr id="12" name="Rectangle 11"/>
          <p:cNvSpPr/>
          <p:nvPr/>
        </p:nvSpPr>
        <p:spPr>
          <a:xfrm>
            <a:off x="97019" y="97011"/>
            <a:ext cx="8952167" cy="6684924"/>
          </a:xfrm>
          <a:prstGeom prst="rect">
            <a:avLst/>
          </a:prstGeom>
          <a:noFill/>
          <a:ln w="38100" cmpd="sng">
            <a:solidFill>
              <a:srgbClr val="3E15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457200" y="1249421"/>
            <a:ext cx="8158682" cy="0"/>
          </a:xfrm>
          <a:prstGeom prst="line">
            <a:avLst/>
          </a:prstGeom>
          <a:ln>
            <a:solidFill>
              <a:srgbClr val="3E156F"/>
            </a:solidFill>
          </a:ln>
          <a:effectLst/>
        </p:spPr>
        <p:style>
          <a:lnRef idx="2">
            <a:schemeClr val="accent1"/>
          </a:lnRef>
          <a:fillRef idx="0">
            <a:schemeClr val="accent1"/>
          </a:fillRef>
          <a:effectRef idx="1">
            <a:schemeClr val="accent1"/>
          </a:effectRef>
          <a:fontRef idx="minor">
            <a:schemeClr val="tx1"/>
          </a:fontRef>
        </p:style>
      </p:cxnSp>
      <p:pic>
        <p:nvPicPr>
          <p:cNvPr id="3" name="Picture 2" descr="Image vectorielle gratuite: &lt;strong&gt;Mail&lt;/strong&gt;, Dossier, Enveloppe, Ver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579" y="2092569"/>
            <a:ext cx="2906883" cy="2919046"/>
          </a:xfrm>
          <a:prstGeom prst="rect">
            <a:avLst/>
          </a:prstGeom>
        </p:spPr>
      </p:pic>
    </p:spTree>
    <p:extLst>
      <p:ext uri="{BB962C8B-B14F-4D97-AF65-F5344CB8AC3E}">
        <p14:creationId xmlns:p14="http://schemas.microsoft.com/office/powerpoint/2010/main" val="558239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2170</TotalTime>
  <Words>465</Words>
  <Application>Microsoft Office PowerPoint</Application>
  <PresentationFormat>On-screen Show (4:3)</PresentationFormat>
  <Paragraphs>123</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Marion County 4-H Council</vt:lpstr>
      <vt:lpstr>Agenda</vt:lpstr>
      <vt:lpstr>Pledge of Allegiance and 4-H Pledge </vt:lpstr>
      <vt:lpstr>Roll Call</vt:lpstr>
      <vt:lpstr>Minutes</vt:lpstr>
      <vt:lpstr>Minutes Cont’d…</vt:lpstr>
      <vt:lpstr>Minutes Cont’d…</vt:lpstr>
      <vt:lpstr>Minutes Cont’d…</vt:lpstr>
      <vt:lpstr>Communications </vt:lpstr>
      <vt:lpstr>Treasurer’s Report</vt:lpstr>
      <vt:lpstr>Committee Reports</vt:lpstr>
      <vt:lpstr>Old Business</vt:lpstr>
      <vt:lpstr>New Business</vt:lpstr>
      <vt:lpstr>New Business</vt:lpstr>
      <vt:lpstr>New Business</vt:lpstr>
      <vt:lpstr>New Business</vt:lpstr>
      <vt:lpstr>New Business</vt:lpstr>
      <vt:lpstr>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Armando Rodriguez</dc:creator>
  <cp:lastModifiedBy>Tristen Cope</cp:lastModifiedBy>
  <cp:revision>46</cp:revision>
  <dcterms:created xsi:type="dcterms:W3CDTF">2016-07-26T15:20:25Z</dcterms:created>
  <dcterms:modified xsi:type="dcterms:W3CDTF">2021-10-12T19:03:09Z</dcterms:modified>
</cp:coreProperties>
</file>