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75" r:id="rId6"/>
    <p:sldId id="276" r:id="rId7"/>
    <p:sldId id="277" r:id="rId8"/>
    <p:sldId id="262" r:id="rId9"/>
    <p:sldId id="263" r:id="rId10"/>
    <p:sldId id="264" r:id="rId11"/>
    <p:sldId id="265" r:id="rId12"/>
    <p:sldId id="266" r:id="rId13"/>
    <p:sldId id="267" r:id="rId14"/>
    <p:sldId id="268" r:id="rId15"/>
    <p:sldId id="278" r:id="rId16"/>
    <p:sldId id="271" r:id="rId17"/>
    <p:sldId id="273" r:id="rId18"/>
    <p:sldId id="274" r:id="rId19"/>
    <p:sldId id="270"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156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01" autoAdjust="0"/>
    <p:restoredTop sz="94660"/>
  </p:normalViewPr>
  <p:slideViewPr>
    <p:cSldViewPr snapToGrid="0" snapToObjects="1">
      <p:cViewPr>
        <p:scale>
          <a:sx n="100" d="100"/>
          <a:sy n="100" d="100"/>
        </p:scale>
        <p:origin x="2220" y="28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032933" y="1580091"/>
            <a:ext cx="3691467" cy="1470025"/>
          </a:xfrm>
        </p:spPr>
        <p:txBody>
          <a:bodyPr/>
          <a:lstStyle>
            <a:lvl1pPr>
              <a:defRPr baseline="0"/>
            </a:lvl1pPr>
          </a:lstStyle>
          <a:p>
            <a:r>
              <a:rPr lang="en-US" dirty="0" smtClean="0"/>
              <a:t>Click to</a:t>
            </a:r>
            <a:br>
              <a:rPr lang="en-US" dirty="0" smtClean="0"/>
            </a:br>
            <a:r>
              <a:rPr lang="en-US" dirty="0" smtClean="0"/>
              <a:t>add title</a:t>
            </a:r>
          </a:p>
        </p:txBody>
      </p:sp>
      <p:sp>
        <p:nvSpPr>
          <p:cNvPr id="3" name="Subtitle 2"/>
          <p:cNvSpPr>
            <a:spLocks noGrp="1"/>
          </p:cNvSpPr>
          <p:nvPr>
            <p:ph type="subTitle" idx="1" hasCustomPrompt="1"/>
          </p:nvPr>
        </p:nvSpPr>
        <p:spPr>
          <a:xfrm>
            <a:off x="1032933" y="3149600"/>
            <a:ext cx="3691467" cy="380999"/>
          </a:xfrm>
        </p:spPr>
        <p:txBody>
          <a:bodyPr/>
          <a:lstStyle>
            <a:lvl1pPr marL="0" indent="0" algn="l">
              <a:buNone/>
              <a:defRPr baseline="0">
                <a:solidFill>
                  <a:srgbClr val="3E156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subtitle</a:t>
            </a:r>
            <a:endParaRPr lang="en-US" dirty="0"/>
          </a:p>
        </p:txBody>
      </p:sp>
      <p:sp>
        <p:nvSpPr>
          <p:cNvPr id="8" name="Picture Placeholder 7"/>
          <p:cNvSpPr>
            <a:spLocks noGrp="1"/>
          </p:cNvSpPr>
          <p:nvPr>
            <p:ph type="pic" sz="quarter" idx="10"/>
          </p:nvPr>
        </p:nvSpPr>
        <p:spPr>
          <a:xfrm>
            <a:off x="5232400" y="0"/>
            <a:ext cx="3911600" cy="6858000"/>
          </a:xfrm>
        </p:spPr>
        <p:txBody>
          <a:bodyPr>
            <a:normAutofit/>
          </a:bodyPr>
          <a:lstStyle>
            <a:lvl1pPr>
              <a:defRPr sz="1800" baseline="0"/>
            </a:lvl1pPr>
          </a:lstStyle>
          <a:p>
            <a:endParaRPr lang="en-US" dirty="0" smtClean="0"/>
          </a:p>
          <a:p>
            <a:r>
              <a:rPr lang="en-US" dirty="0" smtClean="0"/>
              <a:t>Drag image here to</a:t>
            </a:r>
          </a:p>
          <a:p>
            <a:r>
              <a:rPr lang="en-US" dirty="0" smtClean="0"/>
              <a:t>click icon to add image</a:t>
            </a:r>
            <a:endParaRPr lang="en-US" dirty="0"/>
          </a:p>
        </p:txBody>
      </p:sp>
    </p:spTree>
    <p:extLst>
      <p:ext uri="{BB962C8B-B14F-4D97-AF65-F5344CB8AC3E}">
        <p14:creationId xmlns:p14="http://schemas.microsoft.com/office/powerpoint/2010/main" val="2557770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7BB0E2-963D-3F45-A4DC-756FFA00DB3E}" type="datetimeFigureOut">
              <a:rPr lang="en-US" smtClean="0"/>
              <a:t>5/18/2021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CACCA87-F83C-7742-BE32-DCC7F3C3EEFE}" type="slidenum">
              <a:rPr lang="en-US" smtClean="0"/>
              <a:t>‹#›</a:t>
            </a:fld>
            <a:endParaRPr lang="en-US"/>
          </a:p>
        </p:txBody>
      </p:sp>
    </p:spTree>
    <p:extLst>
      <p:ext uri="{BB962C8B-B14F-4D97-AF65-F5344CB8AC3E}">
        <p14:creationId xmlns:p14="http://schemas.microsoft.com/office/powerpoint/2010/main" val="3872386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7BB0E2-963D-3F45-A4DC-756FFA00DB3E}" type="datetimeFigureOut">
              <a:rPr lang="en-US" smtClean="0"/>
              <a:t>5/18/2021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CACCA87-F83C-7742-BE32-DCC7F3C3EEFE}" type="slidenum">
              <a:rPr lang="en-US" smtClean="0"/>
              <a:t>‹#›</a:t>
            </a:fld>
            <a:endParaRPr lang="en-US"/>
          </a:p>
        </p:txBody>
      </p:sp>
    </p:spTree>
    <p:extLst>
      <p:ext uri="{BB962C8B-B14F-4D97-AF65-F5344CB8AC3E}">
        <p14:creationId xmlns:p14="http://schemas.microsoft.com/office/powerpoint/2010/main" val="4188235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err="1" smtClean="0"/>
              <a:t>Ffth</a:t>
            </a:r>
            <a:r>
              <a:rPr lang="en-US" dirty="0" smtClean="0"/>
              <a:t> level</a:t>
            </a:r>
            <a:endParaRPr lang="en-US" dirty="0"/>
          </a:p>
        </p:txBody>
      </p:sp>
    </p:spTree>
    <p:extLst>
      <p:ext uri="{BB962C8B-B14F-4D97-AF65-F5344CB8AC3E}">
        <p14:creationId xmlns:p14="http://schemas.microsoft.com/office/powerpoint/2010/main" val="2965420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80929"/>
            <a:ext cx="8158682" cy="722593"/>
          </a:xfrm>
        </p:spPr>
        <p:txBody>
          <a:bodyPr anchor="ctr" anchorCtr="0"/>
          <a:lstStyle>
            <a:lvl1pPr algn="ctr">
              <a:defRPr sz="4800" b="1" cap="all" baseline="0"/>
            </a:lvl1pPr>
          </a:lstStyle>
          <a:p>
            <a:r>
              <a:rPr lang="en-US" dirty="0" smtClean="0"/>
              <a:t>Click to add title</a:t>
            </a:r>
            <a:endParaRPr lang="en-US" dirty="0"/>
          </a:p>
        </p:txBody>
      </p:sp>
      <p:sp>
        <p:nvSpPr>
          <p:cNvPr id="8" name="Text Placeholder 7"/>
          <p:cNvSpPr>
            <a:spLocks noGrp="1"/>
          </p:cNvSpPr>
          <p:nvPr>
            <p:ph type="body" sz="quarter" idx="13" hasCustomPrompt="1"/>
          </p:nvPr>
        </p:nvSpPr>
        <p:spPr>
          <a:xfrm>
            <a:off x="457200" y="1303338"/>
            <a:ext cx="8158163" cy="4398866"/>
          </a:xfrm>
        </p:spPr>
        <p:txBody>
          <a:bodyPr>
            <a:normAutofit/>
          </a:bodyPr>
          <a:lstStyle>
            <a:lvl1pPr>
              <a:defRPr sz="1800" b="0" i="0" baseline="0"/>
            </a:lvl1pPr>
          </a:lstStyle>
          <a:p>
            <a:pPr lvl="0"/>
            <a:r>
              <a:rPr lang="en-US" dirty="0" smtClean="0"/>
              <a:t>Click to add text</a:t>
            </a:r>
          </a:p>
        </p:txBody>
      </p:sp>
    </p:spTree>
    <p:extLst>
      <p:ext uri="{BB962C8B-B14F-4D97-AF65-F5344CB8AC3E}">
        <p14:creationId xmlns:p14="http://schemas.microsoft.com/office/powerpoint/2010/main" val="4264459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7BB0E2-963D-3F45-A4DC-756FFA00DB3E}" type="datetimeFigureOut">
              <a:rPr lang="en-US" smtClean="0"/>
              <a:t>5/18/2021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CACCA87-F83C-7742-BE32-DCC7F3C3EEFE}" type="slidenum">
              <a:rPr lang="en-US" smtClean="0"/>
              <a:t>‹#›</a:t>
            </a:fld>
            <a:endParaRPr lang="en-US"/>
          </a:p>
        </p:txBody>
      </p:sp>
    </p:spTree>
    <p:extLst>
      <p:ext uri="{BB962C8B-B14F-4D97-AF65-F5344CB8AC3E}">
        <p14:creationId xmlns:p14="http://schemas.microsoft.com/office/powerpoint/2010/main" val="991588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D7BB0E2-963D-3F45-A4DC-756FFA00DB3E}" type="datetimeFigureOut">
              <a:rPr lang="en-US" smtClean="0"/>
              <a:t>5/18/2021</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CACCA87-F83C-7742-BE32-DCC7F3C3EEFE}" type="slidenum">
              <a:rPr lang="en-US" smtClean="0"/>
              <a:t>‹#›</a:t>
            </a:fld>
            <a:endParaRPr lang="en-US"/>
          </a:p>
        </p:txBody>
      </p:sp>
    </p:spTree>
    <p:extLst>
      <p:ext uri="{BB962C8B-B14F-4D97-AF65-F5344CB8AC3E}">
        <p14:creationId xmlns:p14="http://schemas.microsoft.com/office/powerpoint/2010/main" val="1406765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1D7BB0E2-963D-3F45-A4DC-756FFA00DB3E}" type="datetimeFigureOut">
              <a:rPr lang="en-US" smtClean="0"/>
              <a:t>5/18/2021</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CACCA87-F83C-7742-BE32-DCC7F3C3EEFE}" type="slidenum">
              <a:rPr lang="en-US" smtClean="0"/>
              <a:t>‹#›</a:t>
            </a:fld>
            <a:endParaRPr lang="en-US"/>
          </a:p>
        </p:txBody>
      </p:sp>
    </p:spTree>
    <p:extLst>
      <p:ext uri="{BB962C8B-B14F-4D97-AF65-F5344CB8AC3E}">
        <p14:creationId xmlns:p14="http://schemas.microsoft.com/office/powerpoint/2010/main" val="1270871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D7BB0E2-963D-3F45-A4DC-756FFA00DB3E}" type="datetimeFigureOut">
              <a:rPr lang="en-US" smtClean="0"/>
              <a:t>5/18/2021</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CACCA87-F83C-7742-BE32-DCC7F3C3EEFE}" type="slidenum">
              <a:rPr lang="en-US" smtClean="0"/>
              <a:t>‹#›</a:t>
            </a:fld>
            <a:endParaRPr lang="en-US"/>
          </a:p>
        </p:txBody>
      </p:sp>
    </p:spTree>
    <p:extLst>
      <p:ext uri="{BB962C8B-B14F-4D97-AF65-F5344CB8AC3E}">
        <p14:creationId xmlns:p14="http://schemas.microsoft.com/office/powerpoint/2010/main" val="4053637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7BB0E2-963D-3F45-A4DC-756FFA00DB3E}" type="datetimeFigureOut">
              <a:rPr lang="en-US" smtClean="0"/>
              <a:t>5/18/2021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CACCA87-F83C-7742-BE32-DCC7F3C3EEFE}" type="slidenum">
              <a:rPr lang="en-US" smtClean="0"/>
              <a:t>‹#›</a:t>
            </a:fld>
            <a:endParaRPr lang="en-US"/>
          </a:p>
        </p:txBody>
      </p:sp>
    </p:spTree>
    <p:extLst>
      <p:ext uri="{BB962C8B-B14F-4D97-AF65-F5344CB8AC3E}">
        <p14:creationId xmlns:p14="http://schemas.microsoft.com/office/powerpoint/2010/main" val="1059233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7BB0E2-963D-3F45-A4DC-756FFA00DB3E}" type="datetimeFigureOut">
              <a:rPr lang="en-US" smtClean="0"/>
              <a:t>5/18/2021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CACCA87-F83C-7742-BE32-DCC7F3C3EEFE}" type="slidenum">
              <a:rPr lang="en-US" smtClean="0"/>
              <a:t>‹#›</a:t>
            </a:fld>
            <a:endParaRPr lang="en-US"/>
          </a:p>
        </p:txBody>
      </p:sp>
    </p:spTree>
    <p:extLst>
      <p:ext uri="{BB962C8B-B14F-4D97-AF65-F5344CB8AC3E}">
        <p14:creationId xmlns:p14="http://schemas.microsoft.com/office/powerpoint/2010/main" val="148767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63529" y="1718864"/>
            <a:ext cx="3435718" cy="1551395"/>
          </a:xfrm>
          <a:prstGeom prst="rect">
            <a:avLst/>
          </a:prstGeom>
        </p:spPr>
        <p:txBody>
          <a:bodyPr vert="horz" lIns="91440" tIns="45720" rIns="91440" bIns="45720" rtlCol="0" anchor="ctr">
            <a:noAutofit/>
          </a:bodyPr>
          <a:lstStyle/>
          <a:p>
            <a:r>
              <a:rPr lang="en-US" dirty="0" smtClean="0"/>
              <a:t>Click to </a:t>
            </a:r>
            <a:br>
              <a:rPr lang="en-US" dirty="0" smtClean="0"/>
            </a:br>
            <a:r>
              <a:rPr lang="en-US" dirty="0" smtClean="0"/>
              <a:t>add title</a:t>
            </a:r>
            <a:endParaRPr lang="en-US" dirty="0"/>
          </a:p>
        </p:txBody>
      </p:sp>
      <p:sp>
        <p:nvSpPr>
          <p:cNvPr id="3" name="Text Placeholder 2"/>
          <p:cNvSpPr>
            <a:spLocks noGrp="1"/>
          </p:cNvSpPr>
          <p:nvPr>
            <p:ph type="body" idx="1"/>
          </p:nvPr>
        </p:nvSpPr>
        <p:spPr>
          <a:xfrm>
            <a:off x="963529" y="3378161"/>
            <a:ext cx="3435718" cy="466537"/>
          </a:xfrm>
          <a:prstGeom prst="rect">
            <a:avLst/>
          </a:prstGeom>
        </p:spPr>
        <p:txBody>
          <a:bodyPr vert="horz" lIns="91440" tIns="45720" rIns="91440" bIns="45720" rtlCol="0">
            <a:normAutofit/>
          </a:bodyPr>
          <a:lstStyle/>
          <a:p>
            <a:pPr lvl="0"/>
            <a:r>
              <a:rPr lang="en-US" dirty="0" smtClean="0"/>
              <a:t>Click to add subtitle</a:t>
            </a:r>
            <a:endParaRPr lang="en-US" dirty="0"/>
          </a:p>
        </p:txBody>
      </p:sp>
    </p:spTree>
    <p:extLst>
      <p:ext uri="{BB962C8B-B14F-4D97-AF65-F5344CB8AC3E}">
        <p14:creationId xmlns:p14="http://schemas.microsoft.com/office/powerpoint/2010/main" val="1852863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4800" b="1" i="0" kern="1200" cap="all" baseline="0">
          <a:solidFill>
            <a:srgbClr val="3E156F"/>
          </a:solidFill>
          <a:latin typeface="Arial"/>
          <a:ea typeface="+mj-ea"/>
          <a:cs typeface="+mj-cs"/>
        </a:defRPr>
      </a:lvl1pPr>
    </p:titleStyle>
    <p:bodyStyle>
      <a:lvl1pPr marL="0" indent="0" algn="l" defTabSz="457200" rtl="0" eaLnBrk="1" latinLnBrk="0" hangingPunct="1">
        <a:spcBef>
          <a:spcPct val="20000"/>
        </a:spcBef>
        <a:buFont typeface="Arial"/>
        <a:buNone/>
        <a:defRPr sz="2400" b="0" i="1" kern="1200" baseline="0">
          <a:solidFill>
            <a:srgbClr val="3E156F"/>
          </a:solidFill>
          <a:latin typeface="Arial"/>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WELCOME%20BACK%20CTD%204-H!.pdf" TargetMode="External"/><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9.JP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marion.k-state.edu/marioncountyfair/index.html" TargetMode="External"/><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7.jp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3" name="Title 12"/>
          <p:cNvSpPr>
            <a:spLocks noGrp="1"/>
          </p:cNvSpPr>
          <p:nvPr>
            <p:ph type="ctrTitle"/>
          </p:nvPr>
        </p:nvSpPr>
        <p:spPr>
          <a:xfrm>
            <a:off x="2966508" y="322791"/>
            <a:ext cx="3691467" cy="1470025"/>
          </a:xfrm>
        </p:spPr>
        <p:txBody>
          <a:bodyPr/>
          <a:lstStyle/>
          <a:p>
            <a:pPr algn="ctr"/>
            <a:r>
              <a:rPr lang="en-US" sz="3600" cap="none" dirty="0" smtClean="0"/>
              <a:t>Marion County 4-H Council</a:t>
            </a:r>
            <a:endParaRPr lang="en-US" sz="3600" cap="none" dirty="0"/>
          </a:p>
        </p:txBody>
      </p:sp>
      <p:sp>
        <p:nvSpPr>
          <p:cNvPr id="14" name="Subtitle 13"/>
          <p:cNvSpPr>
            <a:spLocks noGrp="1"/>
          </p:cNvSpPr>
          <p:nvPr>
            <p:ph type="subTitle" idx="1"/>
          </p:nvPr>
        </p:nvSpPr>
        <p:spPr>
          <a:xfrm>
            <a:off x="2966508" y="1892300"/>
            <a:ext cx="3691467" cy="380999"/>
          </a:xfrm>
        </p:spPr>
        <p:txBody>
          <a:bodyPr>
            <a:normAutofit fontScale="92500" lnSpcReduction="20000"/>
          </a:bodyPr>
          <a:lstStyle/>
          <a:p>
            <a:pPr algn="ctr"/>
            <a:r>
              <a:rPr lang="en-US" dirty="0" smtClean="0"/>
              <a:t>May 24, 2021</a:t>
            </a:r>
            <a:endParaRPr lang="en-US" dirty="0"/>
          </a:p>
        </p:txBody>
      </p:sp>
      <p:sp>
        <p:nvSpPr>
          <p:cNvPr id="12" name="Rectangle 11"/>
          <p:cNvSpPr/>
          <p:nvPr/>
        </p:nvSpPr>
        <p:spPr>
          <a:xfrm>
            <a:off x="97019" y="97011"/>
            <a:ext cx="8952167" cy="6684924"/>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3" name="Straight Connector 22"/>
          <p:cNvCxnSpPr/>
          <p:nvPr/>
        </p:nvCxnSpPr>
        <p:spPr>
          <a:xfrm>
            <a:off x="2966508" y="1843675"/>
            <a:ext cx="3691467" cy="0"/>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5123" y="2781080"/>
            <a:ext cx="2784932" cy="2088699"/>
          </a:xfrm>
          <a:prstGeom prst="rect">
            <a:avLst/>
          </a:prstGeom>
          <a:ln>
            <a:solidFill>
              <a:schemeClr val="tx1"/>
            </a:solidFill>
          </a:ln>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26735" y="2497792"/>
            <a:ext cx="1991458" cy="2655277"/>
          </a:xfrm>
          <a:prstGeom prst="rect">
            <a:avLst/>
          </a:prstGeom>
          <a:ln>
            <a:solidFill>
              <a:schemeClr val="tx1"/>
            </a:solidFill>
          </a:ln>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14873" y="2813909"/>
            <a:ext cx="2465261" cy="2100608"/>
          </a:xfrm>
          <a:prstGeom prst="rect">
            <a:avLst/>
          </a:prstGeom>
          <a:ln>
            <a:solidFill>
              <a:schemeClr val="tx1"/>
            </a:solidFill>
          </a:ln>
        </p:spPr>
      </p:pic>
    </p:spTree>
    <p:extLst>
      <p:ext uri="{BB962C8B-B14F-4D97-AF65-F5344CB8AC3E}">
        <p14:creationId xmlns:p14="http://schemas.microsoft.com/office/powerpoint/2010/main" val="12096528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Committee Reports</a:t>
            </a:r>
            <a:endParaRPr lang="en-US" sz="2800" dirty="0"/>
          </a:p>
        </p:txBody>
      </p:sp>
      <p:sp>
        <p:nvSpPr>
          <p:cNvPr id="3" name="Text Placeholder 2"/>
          <p:cNvSpPr>
            <a:spLocks noGrp="1"/>
          </p:cNvSpPr>
          <p:nvPr>
            <p:ph type="body" sz="quarter" idx="13"/>
          </p:nvPr>
        </p:nvSpPr>
        <p:spPr>
          <a:xfrm>
            <a:off x="457200" y="1303338"/>
            <a:ext cx="8158163" cy="1525587"/>
          </a:xfrm>
        </p:spPr>
        <p:txBody>
          <a:bodyPr>
            <a:normAutofit/>
          </a:bodyPr>
          <a:lstStyle/>
          <a:p>
            <a:pPr marL="342900" indent="-342900">
              <a:buFont typeface="Arial" panose="020B0604020202020204" pitchFamily="34" charset="0"/>
              <a:buChar char="•"/>
            </a:pPr>
            <a:r>
              <a:rPr lang="en-US" sz="2000" dirty="0" smtClean="0"/>
              <a:t>Spring Beef Show</a:t>
            </a:r>
          </a:p>
          <a:p>
            <a:pPr marL="342900" indent="-342900">
              <a:buFont typeface="Arial" panose="020B0604020202020204" pitchFamily="34" charset="0"/>
              <a:buChar char="•"/>
            </a:pPr>
            <a:r>
              <a:rPr lang="en-US" sz="2000" dirty="0" smtClean="0"/>
              <a:t>Fair Awards</a:t>
            </a:r>
          </a:p>
          <a:p>
            <a:pPr marL="342900" indent="-342900">
              <a:buFont typeface="Arial" panose="020B0604020202020204" pitchFamily="34" charset="0"/>
              <a:buChar char="•"/>
            </a:pPr>
            <a:r>
              <a:rPr lang="en-US" sz="2000" dirty="0" smtClean="0"/>
              <a:t>Style Revue Committee</a:t>
            </a:r>
          </a:p>
          <a:p>
            <a:pPr marL="342900" indent="-342900">
              <a:buFont typeface="Arial" panose="020B0604020202020204" pitchFamily="34" charset="0"/>
              <a:buChar char="•"/>
            </a:pPr>
            <a:r>
              <a:rPr lang="en-US" sz="2000" dirty="0" smtClean="0"/>
              <a:t>Lazy Days Swine Show </a:t>
            </a:r>
            <a:endParaRPr lang="en-US" sz="2000" dirty="0"/>
          </a:p>
        </p:txBody>
      </p:sp>
      <p:sp>
        <p:nvSpPr>
          <p:cNvPr id="12" name="Rectangle 11"/>
          <p:cNvSpPr/>
          <p:nvPr/>
        </p:nvSpPr>
        <p:spPr>
          <a:xfrm>
            <a:off x="97019" y="97011"/>
            <a:ext cx="8952167" cy="6684924"/>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457200" y="1249421"/>
            <a:ext cx="8158682" cy="0"/>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771467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Old Business</a:t>
            </a:r>
            <a:endParaRPr lang="en-US" sz="2800" dirty="0"/>
          </a:p>
        </p:txBody>
      </p:sp>
      <p:sp>
        <p:nvSpPr>
          <p:cNvPr id="3" name="Text Placeholder 2"/>
          <p:cNvSpPr>
            <a:spLocks noGrp="1"/>
          </p:cNvSpPr>
          <p:nvPr>
            <p:ph type="body" sz="quarter" idx="13"/>
          </p:nvPr>
        </p:nvSpPr>
        <p:spPr>
          <a:xfrm>
            <a:off x="457200" y="1303338"/>
            <a:ext cx="8158163" cy="1525587"/>
          </a:xfrm>
        </p:spPr>
        <p:txBody>
          <a:bodyPr>
            <a:normAutofit/>
          </a:bodyPr>
          <a:lstStyle/>
          <a:p>
            <a:pPr marL="285750" indent="-285750">
              <a:buFont typeface="Arial" panose="020B0604020202020204" pitchFamily="34" charset="0"/>
              <a:buChar char="•"/>
            </a:pPr>
            <a:r>
              <a:rPr lang="en-US" sz="2400" dirty="0" smtClean="0"/>
              <a:t>COVID Protocol Modifications: Masks are no longer required, but now encouraged. Please continue to follow social distancing, hand washing, </a:t>
            </a:r>
            <a:r>
              <a:rPr lang="en-US" sz="2400" dirty="0" err="1" smtClean="0"/>
              <a:t>ect</a:t>
            </a:r>
            <a:r>
              <a:rPr lang="en-US" sz="2400" dirty="0" smtClean="0"/>
              <a:t>. </a:t>
            </a:r>
            <a:endParaRPr lang="en-US" sz="2400" dirty="0"/>
          </a:p>
        </p:txBody>
      </p:sp>
      <p:sp>
        <p:nvSpPr>
          <p:cNvPr id="12" name="Rectangle 11"/>
          <p:cNvSpPr/>
          <p:nvPr/>
        </p:nvSpPr>
        <p:spPr>
          <a:xfrm>
            <a:off x="97019" y="97011"/>
            <a:ext cx="8952167" cy="6684924"/>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457200" y="1249421"/>
            <a:ext cx="8158682" cy="0"/>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pic>
        <p:nvPicPr>
          <p:cNvPr id="9" name="Picture 8">
            <a:hlinkClick r:id="rId3" action="ppaction://hlinkfil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18340" y="2661377"/>
            <a:ext cx="3856083" cy="2937460"/>
          </a:xfrm>
          <a:prstGeom prst="rect">
            <a:avLst/>
          </a:prstGeom>
        </p:spPr>
      </p:pic>
    </p:spTree>
    <p:extLst>
      <p:ext uri="{BB962C8B-B14F-4D97-AF65-F5344CB8AC3E}">
        <p14:creationId xmlns:p14="http://schemas.microsoft.com/office/powerpoint/2010/main" val="14139816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New Business</a:t>
            </a:r>
            <a:endParaRPr lang="en-US" sz="2800" dirty="0"/>
          </a:p>
        </p:txBody>
      </p:sp>
      <p:sp>
        <p:nvSpPr>
          <p:cNvPr id="12" name="Rectangle 11"/>
          <p:cNvSpPr/>
          <p:nvPr/>
        </p:nvSpPr>
        <p:spPr>
          <a:xfrm>
            <a:off x="97019" y="97011"/>
            <a:ext cx="8952167" cy="6684924"/>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457200" y="1249421"/>
            <a:ext cx="8158682" cy="0"/>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pic>
        <p:nvPicPr>
          <p:cNvPr id="3" name="Picture 2"/>
          <p:cNvPicPr>
            <a:picLocks noChangeAspect="1"/>
          </p:cNvPicPr>
          <p:nvPr/>
        </p:nvPicPr>
        <p:blipFill>
          <a:blip r:embed="rId3"/>
          <a:stretch>
            <a:fillRect/>
          </a:stretch>
        </p:blipFill>
        <p:spPr>
          <a:xfrm>
            <a:off x="2683122" y="1295321"/>
            <a:ext cx="3274763" cy="4554556"/>
          </a:xfrm>
          <a:prstGeom prst="rect">
            <a:avLst/>
          </a:prstGeom>
        </p:spPr>
      </p:pic>
    </p:spTree>
    <p:extLst>
      <p:ext uri="{BB962C8B-B14F-4D97-AF65-F5344CB8AC3E}">
        <p14:creationId xmlns:p14="http://schemas.microsoft.com/office/powerpoint/2010/main" val="16070055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New Business</a:t>
            </a:r>
            <a:endParaRPr lang="en-US" sz="2800" dirty="0"/>
          </a:p>
        </p:txBody>
      </p:sp>
      <p:sp>
        <p:nvSpPr>
          <p:cNvPr id="3" name="Text Placeholder 2"/>
          <p:cNvSpPr>
            <a:spLocks noGrp="1"/>
          </p:cNvSpPr>
          <p:nvPr>
            <p:ph type="body" sz="quarter" idx="13"/>
          </p:nvPr>
        </p:nvSpPr>
        <p:spPr>
          <a:xfrm>
            <a:off x="457200" y="1303338"/>
            <a:ext cx="8158163" cy="3541224"/>
          </a:xfrm>
        </p:spPr>
        <p:txBody>
          <a:bodyPr>
            <a:normAutofit/>
          </a:bodyPr>
          <a:lstStyle/>
          <a:p>
            <a:pPr marL="285750" indent="-285750">
              <a:buFont typeface="Arial" panose="020B0604020202020204" pitchFamily="34" charset="0"/>
              <a:buChar char="•"/>
            </a:pPr>
            <a:r>
              <a:rPr lang="en-US" sz="2400" dirty="0" smtClean="0"/>
              <a:t>Marion County Fair Book--Updated</a:t>
            </a:r>
          </a:p>
          <a:p>
            <a:pPr marL="1028700" lvl="1">
              <a:buFont typeface="Arial" panose="020B0604020202020204" pitchFamily="34" charset="0"/>
              <a:buChar char="•"/>
            </a:pPr>
            <a:r>
              <a:rPr lang="en-US" sz="1800" dirty="0" smtClean="0"/>
              <a:t>Fair Entry: June 21</a:t>
            </a:r>
            <a:r>
              <a:rPr lang="en-US" sz="1800" baseline="30000" dirty="0" smtClean="0"/>
              <a:t>st</a:t>
            </a:r>
            <a:r>
              <a:rPr lang="en-US" sz="1800" dirty="0" smtClean="0"/>
              <a:t> 12:01 AM through July 2</a:t>
            </a:r>
            <a:r>
              <a:rPr lang="en-US" sz="1800" baseline="30000" dirty="0" smtClean="0"/>
              <a:t>nd</a:t>
            </a:r>
            <a:r>
              <a:rPr lang="en-US" sz="1800" dirty="0" smtClean="0"/>
              <a:t> 11:59 PM</a:t>
            </a:r>
          </a:p>
          <a:p>
            <a:pPr marL="1028700" lvl="1">
              <a:buFont typeface="Arial" panose="020B0604020202020204" pitchFamily="34" charset="0"/>
              <a:buChar char="•"/>
            </a:pPr>
            <a:r>
              <a:rPr lang="en-US" sz="1800" dirty="0" smtClean="0"/>
              <a:t>Superintendent/Assistant </a:t>
            </a:r>
            <a:r>
              <a:rPr lang="en-US" sz="1800" dirty="0" smtClean="0">
                <a:hlinkClick r:id="rId3"/>
              </a:rPr>
              <a:t>Sign-Up</a:t>
            </a:r>
            <a:endParaRPr lang="en-US" sz="1800" dirty="0" smtClean="0"/>
          </a:p>
          <a:p>
            <a:pPr marL="1028700" lvl="1">
              <a:buFont typeface="Arial" panose="020B0604020202020204" pitchFamily="34" charset="0"/>
              <a:buChar char="•"/>
            </a:pPr>
            <a:r>
              <a:rPr lang="en-US" sz="1800" dirty="0" smtClean="0"/>
              <a:t>Commissioners Gift Baskets (Judging on Wednesday)</a:t>
            </a:r>
          </a:p>
          <a:p>
            <a:pPr marL="1428750" lvl="2">
              <a:buFont typeface="Arial" panose="020B0604020202020204" pitchFamily="34" charset="0"/>
              <a:buChar char="•"/>
            </a:pPr>
            <a:r>
              <a:rPr lang="en-US" sz="1400" dirty="0" smtClean="0"/>
              <a:t>Peabody Achievers</a:t>
            </a:r>
          </a:p>
          <a:p>
            <a:pPr marL="1428750" lvl="2">
              <a:buFont typeface="Arial" panose="020B0604020202020204" pitchFamily="34" charset="0"/>
              <a:buChar char="•"/>
            </a:pPr>
            <a:r>
              <a:rPr lang="en-US" sz="1400" dirty="0" smtClean="0"/>
              <a:t>Tampa Triple T’s</a:t>
            </a:r>
          </a:p>
          <a:p>
            <a:pPr marL="1428750" lvl="2">
              <a:buFont typeface="Arial" panose="020B0604020202020204" pitchFamily="34" charset="0"/>
              <a:buChar char="•"/>
            </a:pPr>
            <a:r>
              <a:rPr lang="en-US" sz="1400" dirty="0" smtClean="0"/>
              <a:t>South Cottonwood</a:t>
            </a:r>
          </a:p>
          <a:p>
            <a:pPr marL="1428750" lvl="2">
              <a:buFont typeface="Arial" panose="020B0604020202020204" pitchFamily="34" charset="0"/>
              <a:buChar char="•"/>
            </a:pPr>
            <a:r>
              <a:rPr lang="en-US" sz="1400" dirty="0" smtClean="0"/>
              <a:t>Lincolnville Wide Awake</a:t>
            </a:r>
          </a:p>
          <a:p>
            <a:pPr marL="1428750" lvl="2">
              <a:buFont typeface="Arial" panose="020B0604020202020204" pitchFamily="34" charset="0"/>
              <a:buChar char="•"/>
            </a:pPr>
            <a:r>
              <a:rPr lang="en-US" sz="1400" dirty="0" smtClean="0"/>
              <a:t>Happy Hustlers</a:t>
            </a:r>
          </a:p>
          <a:p>
            <a:pPr marL="1028700" lvl="1">
              <a:buFont typeface="Arial" panose="020B0604020202020204" pitchFamily="34" charset="0"/>
              <a:buChar char="•"/>
            </a:pPr>
            <a:r>
              <a:rPr lang="en-US" sz="1800" dirty="0" smtClean="0"/>
              <a:t>4-H Concession Stand/Food Stand Fundraiser (See handout)</a:t>
            </a:r>
          </a:p>
          <a:p>
            <a:pPr marL="1028700" lvl="1">
              <a:buFont typeface="Arial" panose="020B0604020202020204" pitchFamily="34" charset="0"/>
              <a:buChar char="•"/>
            </a:pPr>
            <a:r>
              <a:rPr lang="en-US" sz="1800" dirty="0" smtClean="0"/>
              <a:t>4-H Volunteers Needed (See handout)</a:t>
            </a:r>
          </a:p>
          <a:p>
            <a:pPr lvl="1" indent="0">
              <a:buNone/>
            </a:pPr>
            <a:endParaRPr lang="en-US" sz="1800" dirty="0" smtClean="0"/>
          </a:p>
          <a:p>
            <a:pPr marL="1028700" lvl="1">
              <a:buFont typeface="Arial" panose="020B0604020202020204" pitchFamily="34" charset="0"/>
              <a:buChar char="•"/>
            </a:pPr>
            <a:endParaRPr lang="en-US" sz="1800" dirty="0" smtClean="0"/>
          </a:p>
          <a:p>
            <a:pPr marL="1028700" lvl="1">
              <a:buFont typeface="Arial" panose="020B0604020202020204" pitchFamily="34" charset="0"/>
              <a:buChar char="•"/>
            </a:pPr>
            <a:endParaRPr lang="en-US" sz="1800" dirty="0" smtClean="0"/>
          </a:p>
        </p:txBody>
      </p:sp>
      <p:sp>
        <p:nvSpPr>
          <p:cNvPr id="12" name="Rectangle 11"/>
          <p:cNvSpPr/>
          <p:nvPr/>
        </p:nvSpPr>
        <p:spPr>
          <a:xfrm>
            <a:off x="97019" y="97011"/>
            <a:ext cx="8952167" cy="6684924"/>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457200" y="1249421"/>
            <a:ext cx="8158682" cy="0"/>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999278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New Business</a:t>
            </a:r>
            <a:endParaRPr lang="en-US" sz="2800" dirty="0"/>
          </a:p>
        </p:txBody>
      </p:sp>
      <p:sp>
        <p:nvSpPr>
          <p:cNvPr id="3" name="Text Placeholder 2"/>
          <p:cNvSpPr>
            <a:spLocks noGrp="1"/>
          </p:cNvSpPr>
          <p:nvPr>
            <p:ph type="body" sz="quarter" idx="13"/>
          </p:nvPr>
        </p:nvSpPr>
        <p:spPr>
          <a:xfrm>
            <a:off x="457200" y="1303338"/>
            <a:ext cx="8158163" cy="1525587"/>
          </a:xfrm>
        </p:spPr>
        <p:txBody>
          <a:bodyPr>
            <a:normAutofit/>
          </a:bodyPr>
          <a:lstStyle/>
          <a:p>
            <a:pPr marL="285750" indent="-285750">
              <a:buFont typeface="Arial" panose="020B0604020202020204" pitchFamily="34" charset="0"/>
              <a:buChar char="•"/>
            </a:pPr>
            <a:r>
              <a:rPr lang="en-US" sz="2400" dirty="0" smtClean="0"/>
              <a:t>Friends of 4-H Event and Livestock Project Auction</a:t>
            </a:r>
          </a:p>
          <a:p>
            <a:pPr marL="1028700" lvl="1">
              <a:buFont typeface="Arial" panose="020B0604020202020204" pitchFamily="34" charset="0"/>
              <a:buChar char="•"/>
            </a:pPr>
            <a:r>
              <a:rPr lang="en-US" dirty="0" smtClean="0"/>
              <a:t>Survey Results</a:t>
            </a:r>
          </a:p>
          <a:p>
            <a:pPr marL="285750"/>
            <a:endParaRPr lang="en-US" dirty="0" smtClean="0"/>
          </a:p>
          <a:p>
            <a:pPr marL="285750" indent="-285750">
              <a:buFont typeface="Arial" panose="020B0604020202020204" pitchFamily="34" charset="0"/>
              <a:buChar char="•"/>
            </a:pPr>
            <a:endParaRPr lang="en-US" sz="2400" dirty="0"/>
          </a:p>
        </p:txBody>
      </p:sp>
      <p:sp>
        <p:nvSpPr>
          <p:cNvPr id="12" name="Rectangle 11"/>
          <p:cNvSpPr/>
          <p:nvPr/>
        </p:nvSpPr>
        <p:spPr>
          <a:xfrm>
            <a:off x="97019" y="97011"/>
            <a:ext cx="8952167" cy="6684924"/>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457200" y="1249421"/>
            <a:ext cx="8158682" cy="0"/>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879585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New Business</a:t>
            </a:r>
            <a:endParaRPr lang="en-US" sz="2800" dirty="0"/>
          </a:p>
        </p:txBody>
      </p:sp>
      <p:sp>
        <p:nvSpPr>
          <p:cNvPr id="3" name="Text Placeholder 2"/>
          <p:cNvSpPr>
            <a:spLocks noGrp="1"/>
          </p:cNvSpPr>
          <p:nvPr>
            <p:ph type="body" sz="quarter" idx="13"/>
          </p:nvPr>
        </p:nvSpPr>
        <p:spPr>
          <a:xfrm>
            <a:off x="457200" y="1303338"/>
            <a:ext cx="8158163" cy="1525587"/>
          </a:xfrm>
        </p:spPr>
        <p:txBody>
          <a:bodyPr>
            <a:normAutofit/>
          </a:bodyPr>
          <a:lstStyle/>
          <a:p>
            <a:pPr marL="285750" indent="-285750">
              <a:buFont typeface="Arial" panose="020B0604020202020204" pitchFamily="34" charset="0"/>
              <a:buChar char="•"/>
            </a:pPr>
            <a:r>
              <a:rPr lang="en-US" sz="2400" dirty="0" smtClean="0"/>
              <a:t>4-H Endowment Fund Raffle Tickets </a:t>
            </a:r>
          </a:p>
          <a:p>
            <a:pPr marL="1028700" lvl="1">
              <a:buFont typeface="Arial" panose="020B0604020202020204" pitchFamily="34" charset="0"/>
              <a:buChar char="•"/>
            </a:pPr>
            <a:r>
              <a:rPr lang="en-US" dirty="0" smtClean="0"/>
              <a:t>Hog Raffle</a:t>
            </a:r>
          </a:p>
          <a:p>
            <a:pPr marL="1028700" lvl="1">
              <a:buFont typeface="Arial" panose="020B0604020202020204" pitchFamily="34" charset="0"/>
              <a:buChar char="•"/>
            </a:pPr>
            <a:r>
              <a:rPr lang="en-US" dirty="0" smtClean="0"/>
              <a:t>KSU Ticket Raffle</a:t>
            </a:r>
          </a:p>
          <a:p>
            <a:pPr marL="285750"/>
            <a:endParaRPr lang="en-US" dirty="0" smtClean="0"/>
          </a:p>
          <a:p>
            <a:pPr marL="285750" indent="-285750">
              <a:buFont typeface="Arial" panose="020B0604020202020204" pitchFamily="34" charset="0"/>
              <a:buChar char="•"/>
            </a:pPr>
            <a:endParaRPr lang="en-US" sz="2400" dirty="0"/>
          </a:p>
        </p:txBody>
      </p:sp>
      <p:sp>
        <p:nvSpPr>
          <p:cNvPr id="12" name="Rectangle 11"/>
          <p:cNvSpPr/>
          <p:nvPr/>
        </p:nvSpPr>
        <p:spPr>
          <a:xfrm>
            <a:off x="97019" y="97011"/>
            <a:ext cx="8952167" cy="6684924"/>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457200" y="1249421"/>
            <a:ext cx="8158682" cy="0"/>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337446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New Business</a:t>
            </a:r>
            <a:endParaRPr lang="en-US" sz="2800" dirty="0"/>
          </a:p>
        </p:txBody>
      </p:sp>
      <p:sp>
        <p:nvSpPr>
          <p:cNvPr id="12" name="Rectangle 11"/>
          <p:cNvSpPr/>
          <p:nvPr/>
        </p:nvSpPr>
        <p:spPr>
          <a:xfrm>
            <a:off x="97019" y="97011"/>
            <a:ext cx="8952167" cy="6684924"/>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457200" y="1249421"/>
            <a:ext cx="8158682" cy="0"/>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
        <p:nvSpPr>
          <p:cNvPr id="7" name="Text Placeholder 2"/>
          <p:cNvSpPr txBox="1">
            <a:spLocks/>
          </p:cNvSpPr>
          <p:nvPr/>
        </p:nvSpPr>
        <p:spPr>
          <a:xfrm>
            <a:off x="457200" y="1295321"/>
            <a:ext cx="8071338" cy="4525187"/>
          </a:xfrm>
          <a:prstGeom prst="rect">
            <a:avLst/>
          </a:prstGeom>
        </p:spPr>
        <p:txBody>
          <a:bodyPr vert="horz" lIns="91440" tIns="45720" rIns="91440" bIns="45720" rtlCol="0">
            <a:normAutofit fontScale="85000" lnSpcReduction="20000"/>
          </a:bodyPr>
          <a:lstStyle>
            <a:lvl1pPr marL="0" indent="0" algn="l" defTabSz="457200" rtl="0" eaLnBrk="1" latinLnBrk="0" hangingPunct="1">
              <a:spcBef>
                <a:spcPct val="20000"/>
              </a:spcBef>
              <a:buFont typeface="Arial"/>
              <a:buNone/>
              <a:defRPr sz="1800" b="0" i="0" kern="1200" baseline="0">
                <a:solidFill>
                  <a:srgbClr val="3E156F"/>
                </a:solidFill>
                <a:latin typeface="Arial"/>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000" b="1" dirty="0" smtClean="0"/>
              <a:t>4-H Council Fundraiser at Arena</a:t>
            </a:r>
          </a:p>
          <a:p>
            <a:pPr marL="285750" indent="-285750">
              <a:buFont typeface="Arial" panose="020B0604020202020204" pitchFamily="34" charset="0"/>
              <a:buChar char="•"/>
            </a:pPr>
            <a:r>
              <a:rPr lang="en-US" sz="1400" dirty="0"/>
              <a:t>Days: </a:t>
            </a:r>
            <a:r>
              <a:rPr lang="en-US" sz="1400" dirty="0" smtClean="0"/>
              <a:t>Friday, Saturday</a:t>
            </a:r>
            <a:endParaRPr lang="en-US" sz="1400" dirty="0"/>
          </a:p>
          <a:p>
            <a:pPr marL="285750" indent="-285750">
              <a:buFont typeface="Arial" panose="020B0604020202020204" pitchFamily="34" charset="0"/>
              <a:buChar char="•"/>
            </a:pPr>
            <a:r>
              <a:rPr lang="en-US" sz="1400" dirty="0"/>
              <a:t>Hours: </a:t>
            </a:r>
            <a:r>
              <a:rPr lang="en-US" sz="1400" dirty="0" smtClean="0"/>
              <a:t>5 PM to 10 PM</a:t>
            </a:r>
            <a:endParaRPr lang="en-US" sz="1400" dirty="0"/>
          </a:p>
          <a:p>
            <a:pPr marL="285750" indent="-285750">
              <a:buFont typeface="Arial" panose="020B0604020202020204" pitchFamily="34" charset="0"/>
              <a:buChar char="•"/>
            </a:pPr>
            <a:r>
              <a:rPr lang="en-US" sz="1400" dirty="0"/>
              <a:t>Shifts: </a:t>
            </a:r>
            <a:r>
              <a:rPr lang="en-US" sz="1400" dirty="0" smtClean="0"/>
              <a:t>5-8, 8-10</a:t>
            </a:r>
          </a:p>
          <a:p>
            <a:pPr marL="285750" indent="-285750">
              <a:buFont typeface="Arial" panose="020B0604020202020204" pitchFamily="34" charset="0"/>
              <a:buChar char="•"/>
            </a:pPr>
            <a:r>
              <a:rPr lang="en-US" sz="1400" dirty="0" smtClean="0"/>
              <a:t>Support/Shift: 4 Youth, 2 Adults, 1 Grill Master</a:t>
            </a:r>
            <a:endParaRPr lang="en-US" sz="1400" dirty="0"/>
          </a:p>
          <a:p>
            <a:pPr marL="285750" indent="-285750">
              <a:buFont typeface="Arial" panose="020B0604020202020204" pitchFamily="34" charset="0"/>
              <a:buChar char="•"/>
            </a:pPr>
            <a:r>
              <a:rPr lang="en-US" sz="1400" dirty="0"/>
              <a:t>Food: </a:t>
            </a:r>
          </a:p>
          <a:p>
            <a:pPr marL="1028700" lvl="1">
              <a:buFont typeface="Arial" panose="020B0604020202020204" pitchFamily="34" charset="0"/>
              <a:buChar char="•"/>
            </a:pPr>
            <a:r>
              <a:rPr lang="en-US" sz="1400" dirty="0"/>
              <a:t>Hot Dogs </a:t>
            </a:r>
            <a:endParaRPr lang="en-US" sz="1400" dirty="0" smtClean="0"/>
          </a:p>
          <a:p>
            <a:pPr marL="1028700" lvl="1">
              <a:buFont typeface="Arial" panose="020B0604020202020204" pitchFamily="34" charset="0"/>
              <a:buChar char="•"/>
            </a:pPr>
            <a:r>
              <a:rPr lang="en-US" sz="1400" dirty="0" smtClean="0"/>
              <a:t>Hamburgers</a:t>
            </a:r>
            <a:endParaRPr lang="en-US" sz="1400" dirty="0"/>
          </a:p>
          <a:p>
            <a:pPr marL="1028700" lvl="1">
              <a:buFont typeface="Arial" panose="020B0604020202020204" pitchFamily="34" charset="0"/>
              <a:buChar char="•"/>
            </a:pPr>
            <a:r>
              <a:rPr lang="en-US" sz="1400" dirty="0"/>
              <a:t>Nachos</a:t>
            </a:r>
          </a:p>
          <a:p>
            <a:pPr marL="1028700" lvl="1">
              <a:buFont typeface="Arial" panose="020B0604020202020204" pitchFamily="34" charset="0"/>
              <a:buChar char="•"/>
            </a:pPr>
            <a:r>
              <a:rPr lang="en-US" sz="1400" dirty="0"/>
              <a:t>Chips</a:t>
            </a:r>
          </a:p>
          <a:p>
            <a:pPr marL="1028700" lvl="1">
              <a:buFont typeface="Arial" panose="020B0604020202020204" pitchFamily="34" charset="0"/>
              <a:buChar char="•"/>
            </a:pPr>
            <a:r>
              <a:rPr lang="en-US" sz="1400" dirty="0"/>
              <a:t>Candy </a:t>
            </a:r>
            <a:r>
              <a:rPr lang="en-US" sz="1400" dirty="0" smtClean="0"/>
              <a:t>Bars</a:t>
            </a:r>
          </a:p>
          <a:p>
            <a:pPr marL="1028700" lvl="1">
              <a:buFont typeface="Arial" panose="020B0604020202020204" pitchFamily="34" charset="0"/>
              <a:buChar char="•"/>
            </a:pPr>
            <a:r>
              <a:rPr lang="en-US" sz="1400" dirty="0" smtClean="0"/>
              <a:t>Popcorn</a:t>
            </a:r>
            <a:endParaRPr lang="en-US" sz="1400" dirty="0"/>
          </a:p>
          <a:p>
            <a:pPr marL="1028700" lvl="1">
              <a:buFont typeface="Arial" panose="020B0604020202020204" pitchFamily="34" charset="0"/>
              <a:buChar char="•"/>
            </a:pPr>
            <a:r>
              <a:rPr lang="en-US" sz="1400" dirty="0"/>
              <a:t>Drinks: Pop, Water, </a:t>
            </a:r>
            <a:r>
              <a:rPr lang="en-US" sz="1400" dirty="0" err="1"/>
              <a:t>Poweraid</a:t>
            </a:r>
            <a:endParaRPr lang="en-US" sz="1400" dirty="0"/>
          </a:p>
          <a:p>
            <a:pPr marL="1028700" lvl="1">
              <a:buFont typeface="Arial" panose="020B0604020202020204" pitchFamily="34" charset="0"/>
              <a:buChar char="•"/>
            </a:pPr>
            <a:r>
              <a:rPr lang="en-US" sz="1400" dirty="0"/>
              <a:t>Frozen Drinks</a:t>
            </a:r>
          </a:p>
          <a:p>
            <a:pPr marL="285750" indent="-285750">
              <a:buFont typeface="Arial" panose="020B0604020202020204" pitchFamily="34" charset="0"/>
              <a:buChar char="•"/>
            </a:pPr>
            <a:r>
              <a:rPr lang="en-US" sz="1400" dirty="0"/>
              <a:t>Equipment:</a:t>
            </a:r>
          </a:p>
          <a:p>
            <a:pPr marL="1028700" lvl="1">
              <a:buFont typeface="Arial" panose="020B0604020202020204" pitchFamily="34" charset="0"/>
              <a:buChar char="•"/>
            </a:pPr>
            <a:r>
              <a:rPr lang="en-US" sz="1400" dirty="0"/>
              <a:t>Hot Dog Warmer</a:t>
            </a:r>
          </a:p>
          <a:p>
            <a:pPr marL="1028700" lvl="1">
              <a:buFont typeface="Arial" panose="020B0604020202020204" pitchFamily="34" charset="0"/>
              <a:buChar char="•"/>
            </a:pPr>
            <a:r>
              <a:rPr lang="en-US" sz="1400" dirty="0"/>
              <a:t>Nacho Dispenser</a:t>
            </a:r>
          </a:p>
          <a:p>
            <a:pPr marL="1028700" lvl="1">
              <a:buFont typeface="Arial" panose="020B0604020202020204" pitchFamily="34" charset="0"/>
              <a:buChar char="•"/>
            </a:pPr>
            <a:r>
              <a:rPr lang="en-US" sz="1400" dirty="0"/>
              <a:t>Frozen Drink Machine </a:t>
            </a:r>
          </a:p>
          <a:p>
            <a:pPr marL="285750" indent="-285750">
              <a:buFont typeface="Arial" panose="020B0604020202020204" pitchFamily="34" charset="0"/>
              <a:buChar char="•"/>
            </a:pPr>
            <a:r>
              <a:rPr lang="en-US" sz="1400" dirty="0" smtClean="0"/>
              <a:t>Details:</a:t>
            </a:r>
            <a:endParaRPr lang="en-US" sz="1400" dirty="0"/>
          </a:p>
          <a:p>
            <a:pPr marL="1028700" lvl="1">
              <a:buFont typeface="Arial" panose="020B0604020202020204" pitchFamily="34" charset="0"/>
              <a:buChar char="•"/>
            </a:pPr>
            <a:r>
              <a:rPr lang="en-US" sz="1400" dirty="0" smtClean="0"/>
              <a:t>Lions Club will purchase the food initially and will be taken out of expenses.  </a:t>
            </a:r>
          </a:p>
          <a:p>
            <a:pPr marL="1028700" lvl="1">
              <a:buFont typeface="Arial" panose="020B0604020202020204" pitchFamily="34" charset="0"/>
              <a:buChar char="•"/>
            </a:pPr>
            <a:r>
              <a:rPr lang="en-US" sz="1400" dirty="0" smtClean="0"/>
              <a:t>10% gross income to Lions Club </a:t>
            </a:r>
          </a:p>
          <a:p>
            <a:pPr marL="1028700" lvl="1">
              <a:buFont typeface="Arial" panose="020B0604020202020204" pitchFamily="34" charset="0"/>
              <a:buChar char="•"/>
            </a:pPr>
            <a:r>
              <a:rPr lang="en-US" sz="1400" dirty="0" smtClean="0"/>
              <a:t>Typically $1,000-1,500 @ Derby</a:t>
            </a:r>
          </a:p>
          <a:p>
            <a:pPr marL="285750"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12964712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New Business</a:t>
            </a:r>
            <a:endParaRPr lang="en-US" sz="2800" dirty="0"/>
          </a:p>
        </p:txBody>
      </p:sp>
      <p:sp>
        <p:nvSpPr>
          <p:cNvPr id="3" name="Text Placeholder 2"/>
          <p:cNvSpPr>
            <a:spLocks noGrp="1"/>
          </p:cNvSpPr>
          <p:nvPr>
            <p:ph type="body" sz="quarter" idx="13"/>
          </p:nvPr>
        </p:nvSpPr>
        <p:spPr>
          <a:xfrm>
            <a:off x="457200" y="1303338"/>
            <a:ext cx="8158682" cy="4323740"/>
          </a:xfrm>
        </p:spPr>
        <p:txBody>
          <a:bodyPr>
            <a:normAutofit fontScale="92500" lnSpcReduction="10000"/>
          </a:bodyPr>
          <a:lstStyle/>
          <a:p>
            <a:r>
              <a:rPr lang="en-US" sz="2000" b="1" dirty="0" smtClean="0"/>
              <a:t>Foods Building Concessions for 4-H Building Renovation</a:t>
            </a:r>
          </a:p>
          <a:p>
            <a:pPr marL="285750" indent="-285750">
              <a:buFont typeface="Arial" panose="020B0604020202020204" pitchFamily="34" charset="0"/>
              <a:buChar char="•"/>
            </a:pPr>
            <a:r>
              <a:rPr lang="en-US" sz="1400" dirty="0" smtClean="0"/>
              <a:t>Days: Wednesday, Thursday, Friday</a:t>
            </a:r>
          </a:p>
          <a:p>
            <a:pPr marL="285750" indent="-285750">
              <a:buFont typeface="Arial" panose="020B0604020202020204" pitchFamily="34" charset="0"/>
              <a:buChar char="•"/>
            </a:pPr>
            <a:r>
              <a:rPr lang="en-US" sz="1400" dirty="0" smtClean="0"/>
              <a:t>Hours: 10 AM to 4 PM</a:t>
            </a:r>
          </a:p>
          <a:p>
            <a:pPr marL="285750" indent="-285750">
              <a:buFont typeface="Arial" panose="020B0604020202020204" pitchFamily="34" charset="0"/>
              <a:buChar char="•"/>
            </a:pPr>
            <a:r>
              <a:rPr lang="en-US" sz="1400" dirty="0" smtClean="0"/>
              <a:t>Shifts: 10-1, 1-4</a:t>
            </a:r>
          </a:p>
          <a:p>
            <a:pPr marL="285750" indent="-285750">
              <a:buFont typeface="Arial" panose="020B0604020202020204" pitchFamily="34" charset="0"/>
              <a:buChar char="•"/>
            </a:pPr>
            <a:r>
              <a:rPr lang="en-US" sz="1400" dirty="0" smtClean="0"/>
              <a:t>Support/Shift: 3 Youth, 2 Adults</a:t>
            </a:r>
          </a:p>
          <a:p>
            <a:pPr marL="285750" indent="-285750">
              <a:buFont typeface="Arial" panose="020B0604020202020204" pitchFamily="34" charset="0"/>
              <a:buChar char="•"/>
            </a:pPr>
            <a:r>
              <a:rPr lang="en-US" sz="1400" dirty="0" smtClean="0"/>
              <a:t>Food: </a:t>
            </a:r>
          </a:p>
          <a:p>
            <a:pPr marL="1028700" lvl="1">
              <a:buFont typeface="Arial" panose="020B0604020202020204" pitchFamily="34" charset="0"/>
              <a:buChar char="•"/>
            </a:pPr>
            <a:r>
              <a:rPr lang="en-US" sz="1400" dirty="0" smtClean="0"/>
              <a:t>Hot Dogs </a:t>
            </a:r>
          </a:p>
          <a:p>
            <a:pPr marL="1028700" lvl="1">
              <a:buFont typeface="Arial" panose="020B0604020202020204" pitchFamily="34" charset="0"/>
              <a:buChar char="•"/>
            </a:pPr>
            <a:r>
              <a:rPr lang="en-US" sz="1400" dirty="0" smtClean="0"/>
              <a:t>Nachos</a:t>
            </a:r>
          </a:p>
          <a:p>
            <a:pPr marL="1028700" lvl="1">
              <a:buFont typeface="Arial" panose="020B0604020202020204" pitchFamily="34" charset="0"/>
              <a:buChar char="•"/>
            </a:pPr>
            <a:r>
              <a:rPr lang="en-US" sz="1400" dirty="0" smtClean="0"/>
              <a:t>Chips</a:t>
            </a:r>
          </a:p>
          <a:p>
            <a:pPr marL="1028700" lvl="1">
              <a:buFont typeface="Arial" panose="020B0604020202020204" pitchFamily="34" charset="0"/>
              <a:buChar char="•"/>
            </a:pPr>
            <a:r>
              <a:rPr lang="en-US" sz="1400" dirty="0" smtClean="0"/>
              <a:t>Candy Bars</a:t>
            </a:r>
          </a:p>
          <a:p>
            <a:pPr marL="1028700" lvl="1">
              <a:buFont typeface="Arial" panose="020B0604020202020204" pitchFamily="34" charset="0"/>
              <a:buChar char="•"/>
            </a:pPr>
            <a:r>
              <a:rPr lang="en-US" sz="1400" dirty="0" smtClean="0"/>
              <a:t>Drinks: Pop, Water, </a:t>
            </a:r>
            <a:r>
              <a:rPr lang="en-US" sz="1400" dirty="0" err="1" smtClean="0"/>
              <a:t>Poweraid</a:t>
            </a:r>
            <a:endParaRPr lang="en-US" sz="1400" dirty="0" smtClean="0"/>
          </a:p>
          <a:p>
            <a:pPr marL="1028700" lvl="1">
              <a:buFont typeface="Arial" panose="020B0604020202020204" pitchFamily="34" charset="0"/>
              <a:buChar char="•"/>
            </a:pPr>
            <a:r>
              <a:rPr lang="en-US" sz="1400" dirty="0" smtClean="0"/>
              <a:t>Frozen Drinks</a:t>
            </a:r>
          </a:p>
          <a:p>
            <a:pPr marL="285750" indent="-285750">
              <a:buFont typeface="Arial" panose="020B0604020202020204" pitchFamily="34" charset="0"/>
              <a:buChar char="•"/>
            </a:pPr>
            <a:r>
              <a:rPr lang="en-US" sz="1400" dirty="0" smtClean="0"/>
              <a:t>Equipment:</a:t>
            </a:r>
          </a:p>
          <a:p>
            <a:pPr marL="1028700" lvl="1">
              <a:buFont typeface="Arial" panose="020B0604020202020204" pitchFamily="34" charset="0"/>
              <a:buChar char="•"/>
            </a:pPr>
            <a:r>
              <a:rPr lang="en-US" sz="1400" dirty="0" smtClean="0"/>
              <a:t>Hot Dog Warmer</a:t>
            </a:r>
          </a:p>
          <a:p>
            <a:pPr marL="1028700" lvl="1">
              <a:buFont typeface="Arial" panose="020B0604020202020204" pitchFamily="34" charset="0"/>
              <a:buChar char="•"/>
            </a:pPr>
            <a:r>
              <a:rPr lang="en-US" sz="1400" dirty="0" smtClean="0"/>
              <a:t>Nacho Dispenser</a:t>
            </a:r>
          </a:p>
          <a:p>
            <a:pPr marL="1028700" lvl="1">
              <a:buFont typeface="Arial" panose="020B0604020202020204" pitchFamily="34" charset="0"/>
              <a:buChar char="•"/>
            </a:pPr>
            <a:r>
              <a:rPr lang="en-US" sz="1400" dirty="0" smtClean="0"/>
              <a:t>Frozen Drink Machine </a:t>
            </a:r>
          </a:p>
          <a:p>
            <a:pPr marL="285750" indent="-285750">
              <a:buFont typeface="Arial" panose="020B0604020202020204" pitchFamily="34" charset="0"/>
              <a:buChar char="•"/>
            </a:pPr>
            <a:r>
              <a:rPr lang="en-US" sz="1400" dirty="0" smtClean="0"/>
              <a:t>Question:</a:t>
            </a:r>
          </a:p>
          <a:p>
            <a:pPr marL="1028700" lvl="1">
              <a:buFont typeface="Arial" panose="020B0604020202020204" pitchFamily="34" charset="0"/>
              <a:buChar char="•"/>
            </a:pPr>
            <a:r>
              <a:rPr lang="en-US" sz="1400" dirty="0" smtClean="0"/>
              <a:t>Donation Items/$</a:t>
            </a:r>
            <a:endParaRPr lang="en-US" sz="1400" dirty="0"/>
          </a:p>
          <a:p>
            <a:pPr marL="1028700" lvl="1">
              <a:buFont typeface="Arial" panose="020B0604020202020204" pitchFamily="34" charset="0"/>
              <a:buChar char="•"/>
            </a:pPr>
            <a:endParaRPr lang="en-US" sz="1200" dirty="0" smtClean="0"/>
          </a:p>
          <a:p>
            <a:pPr marL="1028700" lvl="1">
              <a:buFont typeface="Arial" panose="020B0604020202020204" pitchFamily="34" charset="0"/>
              <a:buChar char="•"/>
            </a:pPr>
            <a:endParaRPr lang="en-US" sz="1500" dirty="0"/>
          </a:p>
          <a:p>
            <a:pPr marL="1028700" lvl="1">
              <a:buFont typeface="Arial" panose="020B0604020202020204" pitchFamily="34" charset="0"/>
              <a:buChar char="•"/>
            </a:pPr>
            <a:endParaRPr lang="en-US" sz="1800" dirty="0" smtClean="0"/>
          </a:p>
          <a:p>
            <a:pPr marL="285750"/>
            <a:endParaRPr lang="en-US" sz="800" dirty="0"/>
          </a:p>
        </p:txBody>
      </p:sp>
      <p:sp>
        <p:nvSpPr>
          <p:cNvPr id="12" name="Rectangle 11"/>
          <p:cNvSpPr/>
          <p:nvPr/>
        </p:nvSpPr>
        <p:spPr>
          <a:xfrm>
            <a:off x="97019" y="97011"/>
            <a:ext cx="8952167" cy="6684924"/>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457200" y="1249421"/>
            <a:ext cx="8158682" cy="0"/>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790544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New Business</a:t>
            </a:r>
            <a:endParaRPr lang="en-US" sz="2800" dirty="0"/>
          </a:p>
        </p:txBody>
      </p:sp>
      <p:sp>
        <p:nvSpPr>
          <p:cNvPr id="3" name="Text Placeholder 2"/>
          <p:cNvSpPr>
            <a:spLocks noGrp="1"/>
          </p:cNvSpPr>
          <p:nvPr>
            <p:ph type="body" sz="quarter" idx="13"/>
          </p:nvPr>
        </p:nvSpPr>
        <p:spPr>
          <a:xfrm>
            <a:off x="457200" y="1303338"/>
            <a:ext cx="4170485" cy="4323740"/>
          </a:xfrm>
        </p:spPr>
        <p:txBody>
          <a:bodyPr>
            <a:normAutofit fontScale="92500" lnSpcReduction="10000"/>
          </a:bodyPr>
          <a:lstStyle/>
          <a:p>
            <a:r>
              <a:rPr lang="en-US" sz="2000" b="1" dirty="0" smtClean="0"/>
              <a:t>Foods Building Concessions</a:t>
            </a:r>
          </a:p>
          <a:p>
            <a:pPr marL="285750" indent="-285750">
              <a:buFont typeface="Arial" panose="020B0604020202020204" pitchFamily="34" charset="0"/>
              <a:buChar char="•"/>
            </a:pPr>
            <a:r>
              <a:rPr lang="en-US" sz="1400" dirty="0" smtClean="0"/>
              <a:t>Days: Wednesday, Thursday, Friday</a:t>
            </a:r>
          </a:p>
          <a:p>
            <a:pPr marL="285750" indent="-285750">
              <a:buFont typeface="Arial" panose="020B0604020202020204" pitchFamily="34" charset="0"/>
              <a:buChar char="•"/>
            </a:pPr>
            <a:r>
              <a:rPr lang="en-US" sz="1400" dirty="0" smtClean="0"/>
              <a:t>Hours: 10 AM to 4 PM</a:t>
            </a:r>
          </a:p>
          <a:p>
            <a:pPr marL="285750" indent="-285750">
              <a:buFont typeface="Arial" panose="020B0604020202020204" pitchFamily="34" charset="0"/>
              <a:buChar char="•"/>
            </a:pPr>
            <a:r>
              <a:rPr lang="en-US" sz="1400" dirty="0" smtClean="0"/>
              <a:t>Shifts: 10-1, 1-4</a:t>
            </a:r>
          </a:p>
          <a:p>
            <a:pPr marL="285750" indent="-285750">
              <a:buFont typeface="Arial" panose="020B0604020202020204" pitchFamily="34" charset="0"/>
              <a:buChar char="•"/>
            </a:pPr>
            <a:r>
              <a:rPr lang="en-US" sz="1400" dirty="0" smtClean="0"/>
              <a:t>Support/Shift: 3 Youth, 2 Adults</a:t>
            </a:r>
          </a:p>
          <a:p>
            <a:pPr marL="285750" indent="-285750">
              <a:buFont typeface="Arial" panose="020B0604020202020204" pitchFamily="34" charset="0"/>
              <a:buChar char="•"/>
            </a:pPr>
            <a:r>
              <a:rPr lang="en-US" sz="1400" dirty="0" smtClean="0"/>
              <a:t>Food: </a:t>
            </a:r>
          </a:p>
          <a:p>
            <a:pPr marL="1028700" lvl="1">
              <a:buFont typeface="Arial" panose="020B0604020202020204" pitchFamily="34" charset="0"/>
              <a:buChar char="•"/>
            </a:pPr>
            <a:r>
              <a:rPr lang="en-US" sz="1400" dirty="0" smtClean="0"/>
              <a:t>Hot Dogs </a:t>
            </a:r>
          </a:p>
          <a:p>
            <a:pPr marL="1028700" lvl="1">
              <a:buFont typeface="Arial" panose="020B0604020202020204" pitchFamily="34" charset="0"/>
              <a:buChar char="•"/>
            </a:pPr>
            <a:r>
              <a:rPr lang="en-US" sz="1400" dirty="0" smtClean="0"/>
              <a:t>Nachos</a:t>
            </a:r>
          </a:p>
          <a:p>
            <a:pPr marL="1028700" lvl="1">
              <a:buFont typeface="Arial" panose="020B0604020202020204" pitchFamily="34" charset="0"/>
              <a:buChar char="•"/>
            </a:pPr>
            <a:r>
              <a:rPr lang="en-US" sz="1400" dirty="0" smtClean="0"/>
              <a:t>Chips</a:t>
            </a:r>
          </a:p>
          <a:p>
            <a:pPr marL="1028700" lvl="1">
              <a:buFont typeface="Arial" panose="020B0604020202020204" pitchFamily="34" charset="0"/>
              <a:buChar char="•"/>
            </a:pPr>
            <a:r>
              <a:rPr lang="en-US" sz="1400" dirty="0" smtClean="0"/>
              <a:t>Candy Bars</a:t>
            </a:r>
          </a:p>
          <a:p>
            <a:pPr marL="1028700" lvl="1">
              <a:buFont typeface="Arial" panose="020B0604020202020204" pitchFamily="34" charset="0"/>
              <a:buChar char="•"/>
            </a:pPr>
            <a:r>
              <a:rPr lang="en-US" sz="1400" dirty="0" smtClean="0"/>
              <a:t>Drinks: Pop, Water, </a:t>
            </a:r>
            <a:r>
              <a:rPr lang="en-US" sz="1400" dirty="0" err="1" smtClean="0"/>
              <a:t>Poweraid</a:t>
            </a:r>
            <a:endParaRPr lang="en-US" sz="1400" dirty="0" smtClean="0"/>
          </a:p>
          <a:p>
            <a:pPr marL="1028700" lvl="1">
              <a:buFont typeface="Arial" panose="020B0604020202020204" pitchFamily="34" charset="0"/>
              <a:buChar char="•"/>
            </a:pPr>
            <a:r>
              <a:rPr lang="en-US" sz="1400" dirty="0" smtClean="0"/>
              <a:t>Frozen Drinks</a:t>
            </a:r>
          </a:p>
          <a:p>
            <a:pPr marL="285750" indent="-285750">
              <a:buFont typeface="Arial" panose="020B0604020202020204" pitchFamily="34" charset="0"/>
              <a:buChar char="•"/>
            </a:pPr>
            <a:r>
              <a:rPr lang="en-US" sz="1400" dirty="0" smtClean="0"/>
              <a:t>Equipment:</a:t>
            </a:r>
          </a:p>
          <a:p>
            <a:pPr marL="1028700" lvl="1">
              <a:buFont typeface="Arial" panose="020B0604020202020204" pitchFamily="34" charset="0"/>
              <a:buChar char="•"/>
            </a:pPr>
            <a:r>
              <a:rPr lang="en-US" sz="1400" dirty="0" smtClean="0"/>
              <a:t>Hot Dog Warmer</a:t>
            </a:r>
          </a:p>
          <a:p>
            <a:pPr marL="1028700" lvl="1">
              <a:buFont typeface="Arial" panose="020B0604020202020204" pitchFamily="34" charset="0"/>
              <a:buChar char="•"/>
            </a:pPr>
            <a:r>
              <a:rPr lang="en-US" sz="1400" dirty="0" smtClean="0"/>
              <a:t>Nacho Dispenser</a:t>
            </a:r>
          </a:p>
          <a:p>
            <a:pPr marL="1028700" lvl="1">
              <a:buFont typeface="Arial" panose="020B0604020202020204" pitchFamily="34" charset="0"/>
              <a:buChar char="•"/>
            </a:pPr>
            <a:r>
              <a:rPr lang="en-US" sz="1400" dirty="0" smtClean="0"/>
              <a:t>Frozen Drink Machine </a:t>
            </a:r>
          </a:p>
          <a:p>
            <a:pPr marL="285750" indent="-285750">
              <a:buFont typeface="Arial" panose="020B0604020202020204" pitchFamily="34" charset="0"/>
              <a:buChar char="•"/>
            </a:pPr>
            <a:r>
              <a:rPr lang="en-US" sz="1400" dirty="0" smtClean="0"/>
              <a:t>Question:</a:t>
            </a:r>
          </a:p>
          <a:p>
            <a:pPr marL="1028700" lvl="1">
              <a:buFont typeface="Arial" panose="020B0604020202020204" pitchFamily="34" charset="0"/>
              <a:buChar char="•"/>
            </a:pPr>
            <a:r>
              <a:rPr lang="en-US" sz="1400" dirty="0" smtClean="0"/>
              <a:t>Donation Items/$</a:t>
            </a:r>
            <a:endParaRPr lang="en-US" sz="1400" dirty="0"/>
          </a:p>
          <a:p>
            <a:pPr marL="1028700" lvl="1">
              <a:buFont typeface="Arial" panose="020B0604020202020204" pitchFamily="34" charset="0"/>
              <a:buChar char="•"/>
            </a:pPr>
            <a:endParaRPr lang="en-US" sz="1200" dirty="0" smtClean="0"/>
          </a:p>
          <a:p>
            <a:pPr marL="1028700" lvl="1">
              <a:buFont typeface="Arial" panose="020B0604020202020204" pitchFamily="34" charset="0"/>
              <a:buChar char="•"/>
            </a:pPr>
            <a:endParaRPr lang="en-US" sz="1500" dirty="0"/>
          </a:p>
          <a:p>
            <a:pPr marL="1028700" lvl="1">
              <a:buFont typeface="Arial" panose="020B0604020202020204" pitchFamily="34" charset="0"/>
              <a:buChar char="•"/>
            </a:pPr>
            <a:endParaRPr lang="en-US" sz="1800" dirty="0" smtClean="0"/>
          </a:p>
          <a:p>
            <a:pPr marL="285750"/>
            <a:endParaRPr lang="en-US" sz="800" dirty="0"/>
          </a:p>
        </p:txBody>
      </p:sp>
      <p:sp>
        <p:nvSpPr>
          <p:cNvPr id="12" name="Rectangle 11"/>
          <p:cNvSpPr/>
          <p:nvPr/>
        </p:nvSpPr>
        <p:spPr>
          <a:xfrm>
            <a:off x="97019" y="97011"/>
            <a:ext cx="8952167" cy="6684924"/>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457200" y="1249421"/>
            <a:ext cx="8158682" cy="0"/>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
        <p:nvSpPr>
          <p:cNvPr id="7" name="Text Placeholder 2"/>
          <p:cNvSpPr txBox="1">
            <a:spLocks/>
          </p:cNvSpPr>
          <p:nvPr/>
        </p:nvSpPr>
        <p:spPr>
          <a:xfrm>
            <a:off x="4627685" y="1249421"/>
            <a:ext cx="4018085" cy="5001910"/>
          </a:xfrm>
          <a:prstGeom prst="rect">
            <a:avLst/>
          </a:prstGeom>
        </p:spPr>
        <p:txBody>
          <a:bodyPr vert="horz" lIns="91440" tIns="45720" rIns="91440" bIns="45720" rtlCol="0">
            <a:normAutofit fontScale="92500" lnSpcReduction="20000"/>
          </a:bodyPr>
          <a:lstStyle>
            <a:lvl1pPr marL="0" indent="0" algn="l" defTabSz="457200" rtl="0" eaLnBrk="1" latinLnBrk="0" hangingPunct="1">
              <a:spcBef>
                <a:spcPct val="20000"/>
              </a:spcBef>
              <a:buFont typeface="Arial"/>
              <a:buNone/>
              <a:defRPr sz="1800" b="0" i="0" kern="1200" baseline="0">
                <a:solidFill>
                  <a:srgbClr val="3E156F"/>
                </a:solidFill>
                <a:latin typeface="Arial"/>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000" b="1" dirty="0" smtClean="0"/>
              <a:t>Arena 4-H Council Fundraiser</a:t>
            </a:r>
          </a:p>
          <a:p>
            <a:pPr marL="285750" indent="-285750">
              <a:buFont typeface="Arial" panose="020B0604020202020204" pitchFamily="34" charset="0"/>
              <a:buChar char="•"/>
            </a:pPr>
            <a:r>
              <a:rPr lang="en-US" sz="1400" dirty="0"/>
              <a:t>Days: </a:t>
            </a:r>
            <a:r>
              <a:rPr lang="en-US" sz="1400" dirty="0" smtClean="0"/>
              <a:t>Friday, Saturday</a:t>
            </a:r>
            <a:endParaRPr lang="en-US" sz="1400" dirty="0"/>
          </a:p>
          <a:p>
            <a:pPr marL="285750" indent="-285750">
              <a:buFont typeface="Arial" panose="020B0604020202020204" pitchFamily="34" charset="0"/>
              <a:buChar char="•"/>
            </a:pPr>
            <a:r>
              <a:rPr lang="en-US" sz="1400" dirty="0"/>
              <a:t>Hours: </a:t>
            </a:r>
            <a:r>
              <a:rPr lang="en-US" sz="1400" dirty="0" smtClean="0"/>
              <a:t>5 PM to 10 PM</a:t>
            </a:r>
            <a:endParaRPr lang="en-US" sz="1400" dirty="0"/>
          </a:p>
          <a:p>
            <a:pPr marL="285750" indent="-285750">
              <a:buFont typeface="Arial" panose="020B0604020202020204" pitchFamily="34" charset="0"/>
              <a:buChar char="•"/>
            </a:pPr>
            <a:r>
              <a:rPr lang="en-US" sz="1400" dirty="0"/>
              <a:t>Shifts: </a:t>
            </a:r>
            <a:r>
              <a:rPr lang="en-US" sz="1400" dirty="0" smtClean="0"/>
              <a:t>5-8, 8-10</a:t>
            </a:r>
          </a:p>
          <a:p>
            <a:pPr marL="285750" indent="-285750">
              <a:buFont typeface="Arial" panose="020B0604020202020204" pitchFamily="34" charset="0"/>
              <a:buChar char="•"/>
            </a:pPr>
            <a:r>
              <a:rPr lang="en-US" sz="1400" dirty="0" smtClean="0"/>
              <a:t>Support/Shift: 4 Youth, 2 Adults, 1 Grill Master</a:t>
            </a:r>
            <a:endParaRPr lang="en-US" sz="1400" dirty="0"/>
          </a:p>
          <a:p>
            <a:pPr marL="285750" indent="-285750">
              <a:buFont typeface="Arial" panose="020B0604020202020204" pitchFamily="34" charset="0"/>
              <a:buChar char="•"/>
            </a:pPr>
            <a:r>
              <a:rPr lang="en-US" sz="1400" dirty="0"/>
              <a:t>Food: </a:t>
            </a:r>
          </a:p>
          <a:p>
            <a:pPr marL="1028700" lvl="1">
              <a:buFont typeface="Arial" panose="020B0604020202020204" pitchFamily="34" charset="0"/>
              <a:buChar char="•"/>
            </a:pPr>
            <a:r>
              <a:rPr lang="en-US" sz="1400" dirty="0"/>
              <a:t>Hot Dogs </a:t>
            </a:r>
            <a:endParaRPr lang="en-US" sz="1400" dirty="0" smtClean="0"/>
          </a:p>
          <a:p>
            <a:pPr marL="1028700" lvl="1">
              <a:buFont typeface="Arial" panose="020B0604020202020204" pitchFamily="34" charset="0"/>
              <a:buChar char="•"/>
            </a:pPr>
            <a:r>
              <a:rPr lang="en-US" sz="1400" dirty="0" smtClean="0"/>
              <a:t>Hamburgers</a:t>
            </a:r>
            <a:endParaRPr lang="en-US" sz="1400" dirty="0"/>
          </a:p>
          <a:p>
            <a:pPr marL="1028700" lvl="1">
              <a:buFont typeface="Arial" panose="020B0604020202020204" pitchFamily="34" charset="0"/>
              <a:buChar char="•"/>
            </a:pPr>
            <a:r>
              <a:rPr lang="en-US" sz="1400" dirty="0"/>
              <a:t>Nachos</a:t>
            </a:r>
          </a:p>
          <a:p>
            <a:pPr marL="1028700" lvl="1">
              <a:buFont typeface="Arial" panose="020B0604020202020204" pitchFamily="34" charset="0"/>
              <a:buChar char="•"/>
            </a:pPr>
            <a:r>
              <a:rPr lang="en-US" sz="1400" dirty="0"/>
              <a:t>Chips</a:t>
            </a:r>
          </a:p>
          <a:p>
            <a:pPr marL="1028700" lvl="1">
              <a:buFont typeface="Arial" panose="020B0604020202020204" pitchFamily="34" charset="0"/>
              <a:buChar char="•"/>
            </a:pPr>
            <a:r>
              <a:rPr lang="en-US" sz="1400" dirty="0"/>
              <a:t>Candy </a:t>
            </a:r>
            <a:r>
              <a:rPr lang="en-US" sz="1400" dirty="0" smtClean="0"/>
              <a:t>Bars</a:t>
            </a:r>
          </a:p>
          <a:p>
            <a:pPr marL="1028700" lvl="1">
              <a:buFont typeface="Arial" panose="020B0604020202020204" pitchFamily="34" charset="0"/>
              <a:buChar char="•"/>
            </a:pPr>
            <a:r>
              <a:rPr lang="en-US" sz="1400" dirty="0" smtClean="0"/>
              <a:t>Popcorn</a:t>
            </a:r>
            <a:endParaRPr lang="en-US" sz="1400" dirty="0"/>
          </a:p>
          <a:p>
            <a:pPr marL="1028700" lvl="1">
              <a:buFont typeface="Arial" panose="020B0604020202020204" pitchFamily="34" charset="0"/>
              <a:buChar char="•"/>
            </a:pPr>
            <a:r>
              <a:rPr lang="en-US" sz="1400" dirty="0"/>
              <a:t>Drinks: Pop, Water, </a:t>
            </a:r>
            <a:r>
              <a:rPr lang="en-US" sz="1400" dirty="0" err="1"/>
              <a:t>Poweraid</a:t>
            </a:r>
            <a:endParaRPr lang="en-US" sz="1400" dirty="0"/>
          </a:p>
          <a:p>
            <a:pPr marL="1028700" lvl="1">
              <a:buFont typeface="Arial" panose="020B0604020202020204" pitchFamily="34" charset="0"/>
              <a:buChar char="•"/>
            </a:pPr>
            <a:r>
              <a:rPr lang="en-US" sz="1400" dirty="0"/>
              <a:t>Frozen Drinks</a:t>
            </a:r>
          </a:p>
          <a:p>
            <a:pPr marL="285750" indent="-285750">
              <a:buFont typeface="Arial" panose="020B0604020202020204" pitchFamily="34" charset="0"/>
              <a:buChar char="•"/>
            </a:pPr>
            <a:r>
              <a:rPr lang="en-US" sz="1400" dirty="0"/>
              <a:t>Equipment:</a:t>
            </a:r>
          </a:p>
          <a:p>
            <a:pPr marL="1028700" lvl="1">
              <a:buFont typeface="Arial" panose="020B0604020202020204" pitchFamily="34" charset="0"/>
              <a:buChar char="•"/>
            </a:pPr>
            <a:r>
              <a:rPr lang="en-US" sz="1400" dirty="0"/>
              <a:t>Hot Dog Warmer</a:t>
            </a:r>
          </a:p>
          <a:p>
            <a:pPr marL="1028700" lvl="1">
              <a:buFont typeface="Arial" panose="020B0604020202020204" pitchFamily="34" charset="0"/>
              <a:buChar char="•"/>
            </a:pPr>
            <a:r>
              <a:rPr lang="en-US" sz="1400" dirty="0"/>
              <a:t>Nacho Dispenser</a:t>
            </a:r>
          </a:p>
          <a:p>
            <a:pPr marL="1028700" lvl="1">
              <a:buFont typeface="Arial" panose="020B0604020202020204" pitchFamily="34" charset="0"/>
              <a:buChar char="•"/>
            </a:pPr>
            <a:r>
              <a:rPr lang="en-US" sz="1400" dirty="0"/>
              <a:t>Frozen Drink Machine </a:t>
            </a:r>
          </a:p>
          <a:p>
            <a:pPr marL="285750" indent="-285750">
              <a:buFont typeface="Arial" panose="020B0604020202020204" pitchFamily="34" charset="0"/>
              <a:buChar char="•"/>
            </a:pPr>
            <a:r>
              <a:rPr lang="en-US" sz="1400" dirty="0" smtClean="0"/>
              <a:t>Details:</a:t>
            </a:r>
            <a:endParaRPr lang="en-US" sz="1400" dirty="0"/>
          </a:p>
          <a:p>
            <a:pPr marL="1028700" lvl="1">
              <a:buFont typeface="Arial" panose="020B0604020202020204" pitchFamily="34" charset="0"/>
              <a:buChar char="•"/>
            </a:pPr>
            <a:r>
              <a:rPr lang="en-US" sz="1400" dirty="0" smtClean="0"/>
              <a:t>10% gross income to Lions Club </a:t>
            </a:r>
          </a:p>
          <a:p>
            <a:pPr marL="1028700" lvl="1">
              <a:buFont typeface="Arial" panose="020B0604020202020204" pitchFamily="34" charset="0"/>
              <a:buChar char="•"/>
            </a:pPr>
            <a:r>
              <a:rPr lang="en-US" sz="1400" dirty="0" smtClean="0"/>
              <a:t>Typically $1,000-1,500 @ Derby</a:t>
            </a:r>
          </a:p>
          <a:p>
            <a:pPr marL="1028700" lvl="1">
              <a:buFont typeface="Arial" panose="020B0604020202020204" pitchFamily="34" charset="0"/>
              <a:buChar char="•"/>
            </a:pPr>
            <a:r>
              <a:rPr lang="en-US" sz="1400" dirty="0" smtClean="0"/>
              <a:t>Lions Club provides equipment and food needed. The food will be taken out of profit. </a:t>
            </a:r>
            <a:endParaRPr lang="en-US" sz="1400" dirty="0"/>
          </a:p>
          <a:p>
            <a:pPr marL="285750"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3442225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Adjourn</a:t>
            </a:r>
            <a:endParaRPr lang="en-US" sz="2800" dirty="0"/>
          </a:p>
        </p:txBody>
      </p:sp>
      <p:sp>
        <p:nvSpPr>
          <p:cNvPr id="3" name="Text Placeholder 2"/>
          <p:cNvSpPr>
            <a:spLocks noGrp="1"/>
          </p:cNvSpPr>
          <p:nvPr>
            <p:ph type="body" sz="quarter" idx="13"/>
          </p:nvPr>
        </p:nvSpPr>
        <p:spPr>
          <a:xfrm>
            <a:off x="457200" y="1303338"/>
            <a:ext cx="8158163" cy="1525587"/>
          </a:xfrm>
        </p:spPr>
        <p:txBody>
          <a:bodyPr>
            <a:normAutofit/>
          </a:bodyPr>
          <a:lstStyle/>
          <a:p>
            <a:pPr marL="285750" indent="-285750">
              <a:buFont typeface="Arial" panose="020B0604020202020204" pitchFamily="34" charset="0"/>
              <a:buChar char="•"/>
            </a:pPr>
            <a:r>
              <a:rPr lang="en-US" sz="2400" dirty="0" smtClean="0"/>
              <a:t>Next Meeting Date: TBA</a:t>
            </a:r>
          </a:p>
          <a:p>
            <a:pPr marL="285750" indent="-285750">
              <a:buFont typeface="Arial" panose="020B0604020202020204" pitchFamily="34" charset="0"/>
              <a:buChar char="•"/>
            </a:pPr>
            <a:endParaRPr lang="en-US" sz="2400" dirty="0"/>
          </a:p>
        </p:txBody>
      </p:sp>
      <p:sp>
        <p:nvSpPr>
          <p:cNvPr id="12" name="Rectangle 11"/>
          <p:cNvSpPr/>
          <p:nvPr/>
        </p:nvSpPr>
        <p:spPr>
          <a:xfrm>
            <a:off x="97019" y="97011"/>
            <a:ext cx="8952167" cy="6684924"/>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457200" y="1249421"/>
            <a:ext cx="8158682" cy="0"/>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pic>
        <p:nvPicPr>
          <p:cNvPr id="4" name="Picture 3" descr="K is for Kindergarten: &lt;strong&gt;Good&lt;/strong&gt; Thing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07531" y="2237642"/>
            <a:ext cx="2857500" cy="2857500"/>
          </a:xfrm>
          <a:prstGeom prst="rect">
            <a:avLst/>
          </a:prstGeom>
        </p:spPr>
      </p:pic>
    </p:spTree>
    <p:extLst>
      <p:ext uri="{BB962C8B-B14F-4D97-AF65-F5344CB8AC3E}">
        <p14:creationId xmlns:p14="http://schemas.microsoft.com/office/powerpoint/2010/main" val="21476674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Text Placeholder 2"/>
          <p:cNvSpPr>
            <a:spLocks noGrp="1"/>
          </p:cNvSpPr>
          <p:nvPr>
            <p:ph type="body" sz="quarter" idx="13"/>
          </p:nvPr>
        </p:nvSpPr>
        <p:spPr>
          <a:xfrm>
            <a:off x="457200" y="1249421"/>
            <a:ext cx="8158163" cy="4729347"/>
          </a:xfrm>
        </p:spPr>
        <p:txBody>
          <a:bodyPr>
            <a:normAutofit fontScale="92500" lnSpcReduction="10000"/>
          </a:bodyPr>
          <a:lstStyle/>
          <a:p>
            <a:pPr marL="342900" indent="-342900">
              <a:buFont typeface="+mj-lt"/>
              <a:buAutoNum type="arabicPeriod"/>
            </a:pPr>
            <a:r>
              <a:rPr lang="en-US" dirty="0" smtClean="0"/>
              <a:t>Call to Order</a:t>
            </a:r>
          </a:p>
          <a:p>
            <a:pPr marL="342900" indent="-342900">
              <a:buFont typeface="+mj-lt"/>
              <a:buAutoNum type="arabicPeriod"/>
            </a:pPr>
            <a:r>
              <a:rPr lang="en-US" dirty="0" smtClean="0"/>
              <a:t>Pledge of Allegiance and 4-H Pledge</a:t>
            </a:r>
          </a:p>
          <a:p>
            <a:pPr marL="342900" indent="-342900">
              <a:buFont typeface="+mj-lt"/>
              <a:buAutoNum type="arabicPeriod"/>
            </a:pPr>
            <a:r>
              <a:rPr lang="en-US" dirty="0" smtClean="0"/>
              <a:t>Roll Call</a:t>
            </a:r>
          </a:p>
          <a:p>
            <a:pPr marL="342900" indent="-342900">
              <a:buFont typeface="+mj-lt"/>
              <a:buAutoNum type="arabicPeriod"/>
            </a:pPr>
            <a:r>
              <a:rPr lang="en-US" dirty="0" smtClean="0"/>
              <a:t>Minutes</a:t>
            </a:r>
          </a:p>
          <a:p>
            <a:pPr marL="342900" indent="-342900">
              <a:buFont typeface="+mj-lt"/>
              <a:buAutoNum type="arabicPeriod"/>
            </a:pPr>
            <a:r>
              <a:rPr lang="en-US" dirty="0" smtClean="0"/>
              <a:t>Communications</a:t>
            </a:r>
          </a:p>
          <a:p>
            <a:pPr marL="342900" indent="-342900">
              <a:buFont typeface="+mj-lt"/>
              <a:buAutoNum type="arabicPeriod"/>
            </a:pPr>
            <a:r>
              <a:rPr lang="en-US" dirty="0" smtClean="0"/>
              <a:t>Treasurers Report</a:t>
            </a:r>
          </a:p>
          <a:p>
            <a:pPr marL="342900" indent="-342900">
              <a:buFont typeface="+mj-lt"/>
              <a:buAutoNum type="arabicPeriod"/>
            </a:pPr>
            <a:r>
              <a:rPr lang="en-US" dirty="0" smtClean="0"/>
              <a:t>Committee Reports</a:t>
            </a:r>
          </a:p>
          <a:p>
            <a:pPr marL="342900" indent="-342900">
              <a:buFont typeface="+mj-lt"/>
              <a:buAutoNum type="arabicPeriod"/>
            </a:pPr>
            <a:r>
              <a:rPr lang="en-US" dirty="0" smtClean="0"/>
              <a:t>Unfinished Business</a:t>
            </a:r>
          </a:p>
          <a:p>
            <a:pPr marL="1085850" lvl="1" indent="-342900">
              <a:buFont typeface="+mj-lt"/>
              <a:buAutoNum type="alphaUcPeriod"/>
            </a:pPr>
            <a:r>
              <a:rPr lang="en-US" sz="1400" dirty="0" smtClean="0"/>
              <a:t>COVID Protocol Modification </a:t>
            </a:r>
          </a:p>
          <a:p>
            <a:pPr marL="1085850" lvl="1" indent="-342900">
              <a:buFont typeface="+mj-lt"/>
              <a:buAutoNum type="alphaUcPeriod"/>
            </a:pPr>
            <a:r>
              <a:rPr lang="en-US" sz="1400" dirty="0" smtClean="0"/>
              <a:t>Oz-Some 4-H Camp </a:t>
            </a:r>
            <a:endParaRPr lang="en-US" sz="1400" dirty="0"/>
          </a:p>
          <a:p>
            <a:pPr marL="342900" indent="-342900">
              <a:buFont typeface="+mj-lt"/>
              <a:buAutoNum type="arabicPeriod"/>
            </a:pPr>
            <a:r>
              <a:rPr lang="en-US" dirty="0" smtClean="0"/>
              <a:t>New Business</a:t>
            </a:r>
          </a:p>
          <a:p>
            <a:pPr marL="1085850" lvl="1" indent="-342900">
              <a:buFont typeface="+mj-lt"/>
              <a:buAutoNum type="alphaUcPeriod"/>
            </a:pPr>
            <a:r>
              <a:rPr lang="en-US" sz="1400" dirty="0" smtClean="0"/>
              <a:t>Tri-County Free Fair</a:t>
            </a:r>
          </a:p>
          <a:p>
            <a:pPr marL="1085850" lvl="1" indent="-342900">
              <a:buFont typeface="+mj-lt"/>
              <a:buAutoNum type="alphaUcPeriod"/>
            </a:pPr>
            <a:r>
              <a:rPr lang="en-US" sz="1400" dirty="0" smtClean="0"/>
              <a:t>Marion County Fair </a:t>
            </a:r>
          </a:p>
          <a:p>
            <a:pPr marL="1485900" lvl="2" indent="-342900">
              <a:buFont typeface="+mj-lt"/>
              <a:buAutoNum type="alphaUcPeriod"/>
            </a:pPr>
            <a:r>
              <a:rPr lang="en-US" sz="1000" dirty="0" smtClean="0"/>
              <a:t>Fair Entry</a:t>
            </a:r>
          </a:p>
          <a:p>
            <a:pPr marL="1485900" lvl="2" indent="-342900">
              <a:buFont typeface="+mj-lt"/>
              <a:buAutoNum type="alphaUcPeriod"/>
            </a:pPr>
            <a:r>
              <a:rPr lang="en-US" sz="1000" dirty="0" smtClean="0"/>
              <a:t>Fair Superintendent and Assistants </a:t>
            </a:r>
          </a:p>
          <a:p>
            <a:pPr marL="1485900" lvl="2" indent="-342900">
              <a:buFont typeface="+mj-lt"/>
              <a:buAutoNum type="alphaUcPeriod"/>
            </a:pPr>
            <a:r>
              <a:rPr lang="en-US" sz="1000" dirty="0" smtClean="0"/>
              <a:t>Commissioners Gift Baskets</a:t>
            </a:r>
          </a:p>
          <a:p>
            <a:pPr marL="1485900" lvl="2" indent="-342900">
              <a:buFont typeface="+mj-lt"/>
              <a:buAutoNum type="alphaUcPeriod"/>
            </a:pPr>
            <a:r>
              <a:rPr lang="en-US" sz="1000" dirty="0" smtClean="0"/>
              <a:t>4H Concessions &amp; Arena Fundraiser</a:t>
            </a:r>
          </a:p>
          <a:p>
            <a:pPr marL="1485900" lvl="2" indent="-342900">
              <a:buFont typeface="+mj-lt"/>
              <a:buAutoNum type="alphaUcPeriod"/>
            </a:pPr>
            <a:r>
              <a:rPr lang="en-US" sz="1000" dirty="0" smtClean="0"/>
              <a:t>Volunteers Needed for Fair Events</a:t>
            </a:r>
          </a:p>
          <a:p>
            <a:pPr marL="1085850" lvl="1" indent="-342900">
              <a:buFont typeface="+mj-lt"/>
              <a:buAutoNum type="alphaUcPeriod"/>
            </a:pPr>
            <a:r>
              <a:rPr lang="en-US" sz="1400" dirty="0" smtClean="0"/>
              <a:t>Friends of 4-H Event and Project/Livestock Auction</a:t>
            </a:r>
          </a:p>
          <a:p>
            <a:pPr marL="1085850" lvl="1" indent="-342900">
              <a:buFont typeface="+mj-lt"/>
              <a:buAutoNum type="alphaUcPeriod"/>
            </a:pPr>
            <a:r>
              <a:rPr lang="en-US" sz="1400" dirty="0" smtClean="0"/>
              <a:t>4-H Endowment Fund Raffle Tickets </a:t>
            </a:r>
          </a:p>
        </p:txBody>
      </p:sp>
      <p:sp>
        <p:nvSpPr>
          <p:cNvPr id="12" name="Rectangle 11"/>
          <p:cNvSpPr/>
          <p:nvPr/>
        </p:nvSpPr>
        <p:spPr>
          <a:xfrm>
            <a:off x="97019" y="97011"/>
            <a:ext cx="8952167" cy="6684924"/>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457200" y="1249421"/>
            <a:ext cx="8158682" cy="0"/>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650969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Pledge of Allegiance and 4-H Pledge</a:t>
            </a:r>
            <a:br>
              <a:rPr lang="en-US" sz="2800" dirty="0"/>
            </a:br>
            <a:endParaRPr lang="en-US" sz="2800" dirty="0"/>
          </a:p>
        </p:txBody>
      </p:sp>
      <p:sp>
        <p:nvSpPr>
          <p:cNvPr id="12" name="Rectangle 11"/>
          <p:cNvSpPr/>
          <p:nvPr/>
        </p:nvSpPr>
        <p:spPr>
          <a:xfrm>
            <a:off x="97019" y="97011"/>
            <a:ext cx="8952167" cy="6684924"/>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457200" y="1249421"/>
            <a:ext cx="8158682" cy="0"/>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38249" y="1506596"/>
            <a:ext cx="6829425" cy="4202723"/>
          </a:xfrm>
          <a:prstGeom prst="rect">
            <a:avLst/>
          </a:prstGeom>
        </p:spPr>
      </p:pic>
    </p:spTree>
    <p:extLst>
      <p:ext uri="{BB962C8B-B14F-4D97-AF65-F5344CB8AC3E}">
        <p14:creationId xmlns:p14="http://schemas.microsoft.com/office/powerpoint/2010/main" val="9283483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Roll Call</a:t>
            </a:r>
            <a:endParaRPr lang="en-US" dirty="0"/>
          </a:p>
        </p:txBody>
      </p:sp>
      <p:sp>
        <p:nvSpPr>
          <p:cNvPr id="3" name="Text Placeholder 2"/>
          <p:cNvSpPr>
            <a:spLocks noGrp="1"/>
          </p:cNvSpPr>
          <p:nvPr>
            <p:ph type="body" sz="quarter" idx="13"/>
          </p:nvPr>
        </p:nvSpPr>
        <p:spPr/>
        <p:txBody>
          <a:bodyPr/>
          <a:lstStyle/>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r>
              <a:rPr lang="en-US" sz="2800" i="1" dirty="0" smtClean="0"/>
              <a:t>What is your favorite Fair memory?</a:t>
            </a:r>
            <a:endParaRPr lang="en-US" sz="2800" i="1" dirty="0"/>
          </a:p>
        </p:txBody>
      </p:sp>
      <p:sp>
        <p:nvSpPr>
          <p:cNvPr id="12" name="Rectangle 11"/>
          <p:cNvSpPr/>
          <p:nvPr/>
        </p:nvSpPr>
        <p:spPr>
          <a:xfrm>
            <a:off x="97019" y="97011"/>
            <a:ext cx="8952167" cy="6684924"/>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457200" y="1249421"/>
            <a:ext cx="8158682" cy="0"/>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57282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Minutes</a:t>
            </a:r>
          </a:p>
        </p:txBody>
      </p:sp>
      <p:sp>
        <p:nvSpPr>
          <p:cNvPr id="3" name="Text Placeholder 2"/>
          <p:cNvSpPr>
            <a:spLocks noGrp="1"/>
          </p:cNvSpPr>
          <p:nvPr>
            <p:ph type="body" sz="quarter" idx="13"/>
          </p:nvPr>
        </p:nvSpPr>
        <p:spPr>
          <a:xfrm>
            <a:off x="457200" y="1303338"/>
            <a:ext cx="8158163" cy="4684224"/>
          </a:xfrm>
        </p:spPr>
        <p:txBody>
          <a:bodyPr>
            <a:noAutofit/>
          </a:bodyPr>
          <a:lstStyle/>
          <a:p>
            <a:r>
              <a:rPr lang="en-US" sz="1100" b="1" u="sng" dirty="0"/>
              <a:t>4-H Council Meeting Minutes: May</a:t>
            </a:r>
            <a:endParaRPr lang="en-US" sz="1100" dirty="0"/>
          </a:p>
          <a:p>
            <a:r>
              <a:rPr lang="en-US" sz="1100" dirty="0"/>
              <a:t>The Marion County 4-H Council was held on March 8, 2021. via Zoom.</a:t>
            </a:r>
          </a:p>
          <a:p>
            <a:endParaRPr lang="en-US" sz="1100" dirty="0"/>
          </a:p>
          <a:p>
            <a:r>
              <a:rPr lang="en-US" sz="1100" b="1" dirty="0"/>
              <a:t>The meeting was called to order by President Charlie Peters.</a:t>
            </a:r>
            <a:r>
              <a:rPr lang="en-US" sz="1100" dirty="0"/>
              <a:t>  The Pledges were recited and roll call was answered by 8 Youth, 10 Adults, and Extension Agents Tristen Cope and Rickey Roberts.  Roll Call was taken by verbally responding to the question “What is something you can cook best?”</a:t>
            </a:r>
          </a:p>
          <a:p>
            <a:endParaRPr lang="en-US" sz="1100" dirty="0"/>
          </a:p>
          <a:p>
            <a:r>
              <a:rPr lang="en-US" sz="1100" b="1" dirty="0"/>
              <a:t>The January Minutes </a:t>
            </a:r>
            <a:r>
              <a:rPr lang="en-US" sz="1100" dirty="0"/>
              <a:t>were read by Secretary Karsen Kroupa.  Minutes were approved as read with a motion to accept by Karsen and seconded by Noah Schmidt.   </a:t>
            </a:r>
          </a:p>
          <a:p>
            <a:endParaRPr lang="en-US" sz="1100" dirty="0"/>
          </a:p>
          <a:p>
            <a:r>
              <a:rPr lang="en-US" sz="1100" b="1" dirty="0"/>
              <a:t>Communications: </a:t>
            </a:r>
            <a:r>
              <a:rPr lang="en-US" sz="1100" dirty="0"/>
              <a:t>There were no communications shared during the meeting.  </a:t>
            </a:r>
          </a:p>
          <a:p>
            <a:endParaRPr lang="en-US" sz="1100" dirty="0"/>
          </a:p>
          <a:p>
            <a:r>
              <a:rPr lang="en-US" sz="1100" b="1" dirty="0"/>
              <a:t>The financial report </a:t>
            </a:r>
            <a:r>
              <a:rPr lang="en-US" sz="1100" dirty="0"/>
              <a:t>was presented by Treasurer Olivia Carlson.   4H Council ended 2020 with a balance of $12664.13.  There were expenses of $550, which left the beginning balance for March 1, 2021 at $12114.13.  The financial report was approved with a motion to accept by Karsen and a second by Jennifer Gaines.   </a:t>
            </a:r>
          </a:p>
          <a:p>
            <a:endParaRPr lang="en-US" sz="1100" dirty="0"/>
          </a:p>
          <a:p>
            <a:r>
              <a:rPr lang="en-US" sz="1100" b="1" dirty="0"/>
              <a:t>Committee Reports were presented as follows:</a:t>
            </a:r>
          </a:p>
          <a:p>
            <a:r>
              <a:rPr lang="en-US" sz="1100" dirty="0"/>
              <a:t>Rickey Roberts updated the council members on the Spring Beef Show.  It is to be held on Sunday, March 28 at the Marion County Fairgrounds.  This show is open to all 4-H and FFA members and award cash prizes.   Fair awards were also briefly discussed.   </a:t>
            </a:r>
          </a:p>
          <a:p>
            <a:endParaRPr lang="en-US" sz="1100" dirty="0"/>
          </a:p>
          <a:p>
            <a:r>
              <a:rPr lang="en-US" sz="1100" dirty="0"/>
              <a:t>Ryleigh and Michele Hajek shared that the Marion County Fair Board continues to seek sponsors for the Marion County Fair.  A list of sponsors will be shared so that 4H members can properly extend their gratitude.   </a:t>
            </a:r>
          </a:p>
          <a:p>
            <a:r>
              <a:rPr lang="en-US" sz="1100" dirty="0"/>
              <a:t> </a:t>
            </a:r>
          </a:p>
        </p:txBody>
      </p:sp>
      <p:sp>
        <p:nvSpPr>
          <p:cNvPr id="12" name="Rectangle 11"/>
          <p:cNvSpPr/>
          <p:nvPr/>
        </p:nvSpPr>
        <p:spPr>
          <a:xfrm>
            <a:off x="97019" y="97011"/>
            <a:ext cx="8952167" cy="6684924"/>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457200" y="1249421"/>
            <a:ext cx="8158682" cy="0"/>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69004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Minutes Cont’d…</a:t>
            </a:r>
          </a:p>
        </p:txBody>
      </p:sp>
      <p:sp>
        <p:nvSpPr>
          <p:cNvPr id="3" name="Text Placeholder 2"/>
          <p:cNvSpPr>
            <a:spLocks noGrp="1"/>
          </p:cNvSpPr>
          <p:nvPr>
            <p:ph type="body" sz="quarter" idx="13"/>
          </p:nvPr>
        </p:nvSpPr>
        <p:spPr>
          <a:xfrm>
            <a:off x="457200" y="1303338"/>
            <a:ext cx="8158163" cy="4754562"/>
          </a:xfrm>
        </p:spPr>
        <p:txBody>
          <a:bodyPr>
            <a:noAutofit/>
          </a:bodyPr>
          <a:lstStyle/>
          <a:p>
            <a:r>
              <a:rPr lang="en-US" sz="1300" b="1" dirty="0"/>
              <a:t>Old Business:</a:t>
            </a:r>
            <a:endParaRPr lang="en-US" sz="1300" dirty="0"/>
          </a:p>
          <a:p>
            <a:r>
              <a:rPr lang="en-US" sz="1300" u="sng" dirty="0"/>
              <a:t>Multi-County Club Day: </a:t>
            </a:r>
            <a:r>
              <a:rPr lang="en-US" sz="1300" dirty="0"/>
              <a:t>The Multicounty Club Day will be a virtual event and videos can be submitted through Flip Grid. 4Hers will take a video of their presentation and submit it to be judged. Submissions begin on March 8 and end on March 22 at midnight. Judging will take place from March 23 - March 31.  There will also be several judging contests that 4Hers can participate in.   </a:t>
            </a:r>
          </a:p>
          <a:p>
            <a:endParaRPr lang="en-US" sz="1300" dirty="0"/>
          </a:p>
          <a:p>
            <a:r>
              <a:rPr lang="en-US" sz="1300" b="1" dirty="0"/>
              <a:t>New Business:</a:t>
            </a:r>
          </a:p>
          <a:p>
            <a:r>
              <a:rPr lang="en-US" sz="1300" dirty="0"/>
              <a:t>The Chisholm Trail 4-H District is excited to announce that Face-To-Face meetings can begin!  Clubs are encouraged to use a hybrid model to give families the option to attend in-person or virtually.  The Chisholm Trail 4-H District also encourages that all Co-Vid 19 safety measures are observed, such as proper social distancing, masks, hand-washing, etc. should be considered as clubs reinstate F2F activities.   </a:t>
            </a:r>
          </a:p>
          <a:p>
            <a:endParaRPr lang="en-US" sz="1300" dirty="0"/>
          </a:p>
          <a:p>
            <a:r>
              <a:rPr lang="en-US" sz="1300" dirty="0"/>
              <a:t>Scholarship deadlines are quickly approaching.  </a:t>
            </a:r>
          </a:p>
          <a:p>
            <a:pPr marL="285750" indent="-285750">
              <a:buFontTx/>
              <a:buChar char="-"/>
            </a:pPr>
            <a:r>
              <a:rPr lang="en-US" sz="1300" dirty="0"/>
              <a:t>The Kansas Youth Leadership Forum will be held in November and the application is October 10.  This is open to 4H youth, ages 14-19.   </a:t>
            </a:r>
          </a:p>
          <a:p>
            <a:pPr marL="285750" indent="-285750">
              <a:buFontTx/>
              <a:buChar char="-"/>
            </a:pPr>
            <a:r>
              <a:rPr lang="en-US" sz="1300" dirty="0"/>
              <a:t>The 4H Endowment scholarship application is due on April 1.   This is open to Marion County 4H members who meet certain criteria and offers a total a $1,000 in scholarship opportunities.   </a:t>
            </a:r>
          </a:p>
          <a:p>
            <a:pPr marL="285750" indent="-285750">
              <a:buFontTx/>
              <a:buChar char="-"/>
            </a:pPr>
            <a:r>
              <a:rPr lang="en-US" sz="1300" dirty="0"/>
              <a:t>There are also many 4H scholarships available at the state level.  A link was shared for this scholarship application.   </a:t>
            </a:r>
          </a:p>
        </p:txBody>
      </p:sp>
      <p:sp>
        <p:nvSpPr>
          <p:cNvPr id="12" name="Rectangle 11"/>
          <p:cNvSpPr/>
          <p:nvPr/>
        </p:nvSpPr>
        <p:spPr>
          <a:xfrm>
            <a:off x="97019" y="97011"/>
            <a:ext cx="8952167" cy="6684924"/>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457200" y="1249421"/>
            <a:ext cx="8158682" cy="0"/>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01762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Minutes Cont’d…</a:t>
            </a:r>
          </a:p>
        </p:txBody>
      </p:sp>
      <p:sp>
        <p:nvSpPr>
          <p:cNvPr id="3" name="Text Placeholder 2"/>
          <p:cNvSpPr>
            <a:spLocks noGrp="1"/>
          </p:cNvSpPr>
          <p:nvPr>
            <p:ph type="body" sz="quarter" idx="13"/>
          </p:nvPr>
        </p:nvSpPr>
        <p:spPr/>
        <p:txBody>
          <a:bodyPr>
            <a:normAutofit fontScale="77500" lnSpcReduction="20000"/>
          </a:bodyPr>
          <a:lstStyle/>
          <a:p>
            <a:r>
              <a:rPr lang="en-US" sz="1600" b="1" dirty="0"/>
              <a:t>4-H Camp will be held </a:t>
            </a:r>
            <a:r>
              <a:rPr lang="en-US" sz="1600" dirty="0"/>
              <a:t>on June 24-27.   A Purple Power Pack Camp is also an option, it is being held on June 18-21.  A selection process may be needed to determine the 4H members that will attend camp; this is due to Co-Vid 19 protocols that are limiting participation.  Counselors are needed and would report to camp on June 23.   </a:t>
            </a:r>
          </a:p>
          <a:p>
            <a:endParaRPr lang="en-US" sz="1600" dirty="0"/>
          </a:p>
          <a:p>
            <a:r>
              <a:rPr lang="en-US" sz="1600" b="1" dirty="0"/>
              <a:t>4-H Council has been given </a:t>
            </a:r>
            <a:r>
              <a:rPr lang="en-US" sz="1600" dirty="0"/>
              <a:t>the opportunity to participate in the Lion’s Club Fundraiser during the Marion County Fair.   This will be on Friday and Saturday evenings from 5 – 10 p.m.   There would need to be 4 youth, 2 adults, and 1 grill master for each shift and 2 shifts will be needed each night.  The first shift will run from 5 – 8 </a:t>
            </a:r>
            <a:r>
              <a:rPr lang="en-US" sz="1600" dirty="0" err="1"/>
              <a:t>p.m</a:t>
            </a:r>
            <a:r>
              <a:rPr lang="en-US" sz="1600" dirty="0"/>
              <a:t> and the second shift will be from 8 – 10 p.m.  The Lion’s Club will purchase all food and necessary supplies.   The Lions Club will retain 10% of the gross income plus enough to cover expenses, with the remainder of the income going to council.   This fundraiser will be located at the Arena.   </a:t>
            </a:r>
          </a:p>
          <a:p>
            <a:endParaRPr lang="en-US" sz="1600" dirty="0"/>
          </a:p>
          <a:p>
            <a:r>
              <a:rPr lang="en-US" sz="1600" b="1" dirty="0"/>
              <a:t>4H will also have concessions </a:t>
            </a:r>
            <a:r>
              <a:rPr lang="en-US" sz="1600" dirty="0"/>
              <a:t>in the food building during the Marion County Fair.   Concessions will be on Wednesday, Thursday, and Friday from 10 a.m. – 4 p.m.  There will be two shifts each day, from 10 a.m. – 1 p.m. and from 1 – 4 p.m.  There will need to be 3 youth and 2 adults on each shift.   Items will need to be donated by 4H clubs to assist in the fundraiser. </a:t>
            </a:r>
          </a:p>
          <a:p>
            <a:endParaRPr lang="en-US" sz="1600" dirty="0"/>
          </a:p>
          <a:p>
            <a:r>
              <a:rPr lang="en-US" sz="1600" dirty="0"/>
              <a:t>The fundraising from the 2021 Marion County Fair will help support renovations taking place in 4H Building, which will make a nicer facility for Marion County 4H members, their families, and our communities.    </a:t>
            </a:r>
          </a:p>
          <a:p>
            <a:r>
              <a:rPr lang="en-US" sz="1600" dirty="0"/>
              <a:t>  </a:t>
            </a:r>
            <a:r>
              <a:rPr lang="en-US" sz="1600" b="1" dirty="0"/>
              <a:t> </a:t>
            </a:r>
          </a:p>
          <a:p>
            <a:r>
              <a:rPr lang="en-US" sz="1600" b="1" dirty="0"/>
              <a:t>The next 4-H Council Meeting </a:t>
            </a:r>
            <a:r>
              <a:rPr lang="en-US" sz="1600" dirty="0"/>
              <a:t>will take place on May 10 using the hybrid model. </a:t>
            </a:r>
          </a:p>
          <a:p>
            <a:r>
              <a:rPr lang="en-US" sz="1600" b="1" dirty="0"/>
              <a:t> </a:t>
            </a:r>
            <a:endParaRPr lang="en-US" sz="1600" dirty="0"/>
          </a:p>
          <a:p>
            <a:r>
              <a:rPr lang="en-US" sz="1600" b="1" dirty="0"/>
              <a:t>Adjournment: </a:t>
            </a:r>
            <a:r>
              <a:rPr lang="en-US" sz="1600" dirty="0"/>
              <a:t>A motion was moved and seconded to adjourn the meeting.   The names of those who made these motions was not recorded.  </a:t>
            </a:r>
          </a:p>
          <a:p>
            <a:endParaRPr lang="en-US" sz="1600" b="1" dirty="0"/>
          </a:p>
          <a:p>
            <a:r>
              <a:rPr lang="en-US" sz="1600" b="1" i="1" dirty="0"/>
              <a:t>-Minutes Taken By: </a:t>
            </a:r>
            <a:r>
              <a:rPr lang="en-US" sz="1600" i="1" dirty="0"/>
              <a:t>Karsen Kroupa</a:t>
            </a:r>
            <a:endParaRPr lang="en-US" sz="1600" dirty="0"/>
          </a:p>
          <a:p>
            <a:endParaRPr lang="en-US" dirty="0"/>
          </a:p>
          <a:p>
            <a:endParaRPr lang="en-US" dirty="0"/>
          </a:p>
        </p:txBody>
      </p:sp>
      <p:sp>
        <p:nvSpPr>
          <p:cNvPr id="12" name="Rectangle 11"/>
          <p:cNvSpPr/>
          <p:nvPr/>
        </p:nvSpPr>
        <p:spPr>
          <a:xfrm>
            <a:off x="97019" y="97011"/>
            <a:ext cx="8952167" cy="6684924"/>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457200" y="1249421"/>
            <a:ext cx="8158682" cy="0"/>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39536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Communications </a:t>
            </a:r>
            <a:endParaRPr lang="en-US" sz="2800" dirty="0"/>
          </a:p>
        </p:txBody>
      </p:sp>
      <p:sp>
        <p:nvSpPr>
          <p:cNvPr id="12" name="Rectangle 11"/>
          <p:cNvSpPr/>
          <p:nvPr/>
        </p:nvSpPr>
        <p:spPr>
          <a:xfrm>
            <a:off x="97019" y="97011"/>
            <a:ext cx="8952167" cy="6684924"/>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457200" y="1249421"/>
            <a:ext cx="8158682" cy="0"/>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8749" y="1295321"/>
            <a:ext cx="3437792" cy="4484076"/>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37940" y="1295321"/>
            <a:ext cx="3428450" cy="4484076"/>
          </a:xfrm>
          <a:prstGeom prst="rect">
            <a:avLst/>
          </a:prstGeom>
        </p:spPr>
      </p:pic>
    </p:spTree>
    <p:extLst>
      <p:ext uri="{BB962C8B-B14F-4D97-AF65-F5344CB8AC3E}">
        <p14:creationId xmlns:p14="http://schemas.microsoft.com/office/powerpoint/2010/main" val="5582398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Treasurer’s Report</a:t>
            </a:r>
            <a:endParaRPr lang="en-US" sz="2800" dirty="0"/>
          </a:p>
        </p:txBody>
      </p:sp>
      <p:sp>
        <p:nvSpPr>
          <p:cNvPr id="12" name="Rectangle 11"/>
          <p:cNvSpPr/>
          <p:nvPr/>
        </p:nvSpPr>
        <p:spPr>
          <a:xfrm>
            <a:off x="97019" y="97011"/>
            <a:ext cx="8952167" cy="6684924"/>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457200" y="1249421"/>
            <a:ext cx="8158682" cy="0"/>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pic>
        <p:nvPicPr>
          <p:cNvPr id="3" name="Picture 2"/>
          <p:cNvPicPr>
            <a:picLocks noChangeAspect="1"/>
          </p:cNvPicPr>
          <p:nvPr/>
        </p:nvPicPr>
        <p:blipFill rotWithShape="1">
          <a:blip r:embed="rId3"/>
          <a:srcRect l="6305" r="2138"/>
          <a:stretch/>
        </p:blipFill>
        <p:spPr>
          <a:xfrm rot="16200000">
            <a:off x="2096781" y="-2378"/>
            <a:ext cx="4396153" cy="7196861"/>
          </a:xfrm>
          <a:prstGeom prst="rect">
            <a:avLst/>
          </a:prstGeom>
        </p:spPr>
      </p:pic>
    </p:spTree>
    <p:extLst>
      <p:ext uri="{BB962C8B-B14F-4D97-AF65-F5344CB8AC3E}">
        <p14:creationId xmlns:p14="http://schemas.microsoft.com/office/powerpoint/2010/main" val="38708503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1663</TotalTime>
  <Words>1137</Words>
  <Application>Microsoft Office PowerPoint</Application>
  <PresentationFormat>On-screen Show (4:3)</PresentationFormat>
  <Paragraphs>192</Paragraphs>
  <Slides>19</Slides>
  <Notes>0</Notes>
  <HiddenSlides>3</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Marion County 4-H Council</vt:lpstr>
      <vt:lpstr>Agenda</vt:lpstr>
      <vt:lpstr>Pledge of Allegiance and 4-H Pledge </vt:lpstr>
      <vt:lpstr>Roll Call</vt:lpstr>
      <vt:lpstr>Minutes</vt:lpstr>
      <vt:lpstr>Minutes Cont’d…</vt:lpstr>
      <vt:lpstr>Minutes Cont’d…</vt:lpstr>
      <vt:lpstr>Communications </vt:lpstr>
      <vt:lpstr>Treasurer’s Report</vt:lpstr>
      <vt:lpstr>Committee Reports</vt:lpstr>
      <vt:lpstr>Old Business</vt:lpstr>
      <vt:lpstr>New Business</vt:lpstr>
      <vt:lpstr>New Business</vt:lpstr>
      <vt:lpstr>New Business</vt:lpstr>
      <vt:lpstr>New Business</vt:lpstr>
      <vt:lpstr>New Business</vt:lpstr>
      <vt:lpstr>New Business</vt:lpstr>
      <vt:lpstr>New Business</vt:lpstr>
      <vt:lpstr>Adjourn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Armando Rodriguez</dc:creator>
  <cp:lastModifiedBy>Tristen Cope</cp:lastModifiedBy>
  <cp:revision>34</cp:revision>
  <dcterms:created xsi:type="dcterms:W3CDTF">2016-07-26T15:20:25Z</dcterms:created>
  <dcterms:modified xsi:type="dcterms:W3CDTF">2021-05-18T21:53:05Z</dcterms:modified>
</cp:coreProperties>
</file>