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7" r:id="rId3"/>
    <p:sldId id="258" r:id="rId4"/>
    <p:sldId id="259" r:id="rId5"/>
    <p:sldId id="275" r:id="rId6"/>
    <p:sldId id="276" r:id="rId7"/>
    <p:sldId id="277" r:id="rId8"/>
    <p:sldId id="262" r:id="rId9"/>
    <p:sldId id="263" r:id="rId10"/>
    <p:sldId id="264" r:id="rId11"/>
    <p:sldId id="265" r:id="rId12"/>
    <p:sldId id="267" r:id="rId13"/>
    <p:sldId id="283" r:id="rId14"/>
    <p:sldId id="273" r:id="rId15"/>
    <p:sldId id="270" r:id="rId16"/>
    <p:sldId id="282"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156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301" autoAdjust="0"/>
    <p:restoredTop sz="87424" autoAdjust="0"/>
  </p:normalViewPr>
  <p:slideViewPr>
    <p:cSldViewPr snapToGrid="0" snapToObjects="1">
      <p:cViewPr>
        <p:scale>
          <a:sx n="96" d="100"/>
          <a:sy n="96" d="100"/>
        </p:scale>
        <p:origin x="-1310" y="23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B5D33E-7A3F-4956-A38F-13CA8A3F44C4}" type="datetimeFigureOut">
              <a:rPr lang="en-US" smtClean="0"/>
              <a:t>3/20/2022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A86E3A-9AD2-4743-B453-99D1B22071E0}" type="slidenum">
              <a:rPr lang="en-US" smtClean="0"/>
              <a:t>‹#›</a:t>
            </a:fld>
            <a:endParaRPr lang="en-US"/>
          </a:p>
        </p:txBody>
      </p:sp>
    </p:spTree>
    <p:extLst>
      <p:ext uri="{BB962C8B-B14F-4D97-AF65-F5344CB8AC3E}">
        <p14:creationId xmlns:p14="http://schemas.microsoft.com/office/powerpoint/2010/main" val="3370214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Lindsey is a 10-year member of the </a:t>
            </a:r>
            <a:r>
              <a:rPr lang="en-US" sz="1200" dirty="0" err="1" smtClean="0"/>
              <a:t>Willowdale</a:t>
            </a:r>
            <a:r>
              <a:rPr lang="en-US" sz="1200" dirty="0" smtClean="0"/>
              <a:t> Club in Dickinson County, which is now part of the Chisholm Trail District.   Lindsey has been selected as a Kansas Representative for National 4H Congress and is seeking donations to assist with the expenses of the trip. </a:t>
            </a:r>
            <a:endParaRPr lang="en-US" dirty="0"/>
          </a:p>
        </p:txBody>
      </p:sp>
      <p:sp>
        <p:nvSpPr>
          <p:cNvPr id="4" name="Slide Number Placeholder 3"/>
          <p:cNvSpPr>
            <a:spLocks noGrp="1"/>
          </p:cNvSpPr>
          <p:nvPr>
            <p:ph type="sldNum" sz="quarter" idx="10"/>
          </p:nvPr>
        </p:nvSpPr>
        <p:spPr/>
        <p:txBody>
          <a:bodyPr/>
          <a:lstStyle/>
          <a:p>
            <a:fld id="{BCA86E3A-9AD2-4743-B453-99D1B22071E0}" type="slidenum">
              <a:rPr lang="en-US" smtClean="0"/>
              <a:t>8</a:t>
            </a:fld>
            <a:endParaRPr lang="en-US"/>
          </a:p>
        </p:txBody>
      </p:sp>
    </p:spTree>
    <p:extLst>
      <p:ext uri="{BB962C8B-B14F-4D97-AF65-F5344CB8AC3E}">
        <p14:creationId xmlns:p14="http://schemas.microsoft.com/office/powerpoint/2010/main" val="413604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32933" y="1580091"/>
            <a:ext cx="3691467" cy="1470025"/>
          </a:xfrm>
        </p:spPr>
        <p:txBody>
          <a:bodyPr/>
          <a:lstStyle>
            <a:lvl1pPr>
              <a:defRPr baseline="0"/>
            </a:lvl1pPr>
          </a:lstStyle>
          <a:p>
            <a:r>
              <a:rPr lang="en-US" dirty="0" smtClean="0"/>
              <a:t>Click to</a:t>
            </a:r>
            <a:br>
              <a:rPr lang="en-US" dirty="0" smtClean="0"/>
            </a:br>
            <a:r>
              <a:rPr lang="en-US" dirty="0" smtClean="0"/>
              <a:t>add title</a:t>
            </a:r>
          </a:p>
        </p:txBody>
      </p:sp>
      <p:sp>
        <p:nvSpPr>
          <p:cNvPr id="3" name="Subtitle 2"/>
          <p:cNvSpPr>
            <a:spLocks noGrp="1"/>
          </p:cNvSpPr>
          <p:nvPr>
            <p:ph type="subTitle" idx="1" hasCustomPrompt="1"/>
          </p:nvPr>
        </p:nvSpPr>
        <p:spPr>
          <a:xfrm>
            <a:off x="1032933" y="3149600"/>
            <a:ext cx="3691467" cy="380999"/>
          </a:xfrm>
        </p:spPr>
        <p:txBody>
          <a:bodyPr/>
          <a:lstStyle>
            <a:lvl1pPr marL="0" indent="0" algn="l">
              <a:buNone/>
              <a:defRPr baseline="0">
                <a:solidFill>
                  <a:srgbClr val="3E156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endParaRPr lang="en-US" dirty="0"/>
          </a:p>
        </p:txBody>
      </p:sp>
      <p:sp>
        <p:nvSpPr>
          <p:cNvPr id="8" name="Picture Placeholder 7"/>
          <p:cNvSpPr>
            <a:spLocks noGrp="1"/>
          </p:cNvSpPr>
          <p:nvPr>
            <p:ph type="pic" sz="quarter" idx="10"/>
          </p:nvPr>
        </p:nvSpPr>
        <p:spPr>
          <a:xfrm>
            <a:off x="5232400" y="0"/>
            <a:ext cx="3911600" cy="6858000"/>
          </a:xfrm>
        </p:spPr>
        <p:txBody>
          <a:bodyPr>
            <a:normAutofit/>
          </a:bodyPr>
          <a:lstStyle>
            <a:lvl1pPr>
              <a:defRPr sz="1800" baseline="0"/>
            </a:lvl1pPr>
          </a:lstStyle>
          <a:p>
            <a:endParaRPr lang="en-US" dirty="0" smtClean="0"/>
          </a:p>
          <a:p>
            <a:r>
              <a:rPr lang="en-US" dirty="0" smtClean="0"/>
              <a:t>Drag image here to</a:t>
            </a:r>
          </a:p>
          <a:p>
            <a:r>
              <a:rPr lang="en-US" dirty="0" smtClean="0"/>
              <a:t>click icon to add image</a:t>
            </a:r>
            <a:endParaRPr lang="en-US" dirty="0"/>
          </a:p>
        </p:txBody>
      </p:sp>
    </p:spTree>
    <p:extLst>
      <p:ext uri="{BB962C8B-B14F-4D97-AF65-F5344CB8AC3E}">
        <p14:creationId xmlns:p14="http://schemas.microsoft.com/office/powerpoint/2010/main" val="2557770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7BB0E2-963D-3F45-A4DC-756FFA00DB3E}" type="datetimeFigureOut">
              <a:rPr lang="en-US" smtClean="0"/>
              <a:t>3/20/2022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CACCA87-F83C-7742-BE32-DCC7F3C3EEFE}" type="slidenum">
              <a:rPr lang="en-US" smtClean="0"/>
              <a:t>‹#›</a:t>
            </a:fld>
            <a:endParaRPr lang="en-US"/>
          </a:p>
        </p:txBody>
      </p:sp>
    </p:spTree>
    <p:extLst>
      <p:ext uri="{BB962C8B-B14F-4D97-AF65-F5344CB8AC3E}">
        <p14:creationId xmlns:p14="http://schemas.microsoft.com/office/powerpoint/2010/main" val="3872386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7BB0E2-963D-3F45-A4DC-756FFA00DB3E}" type="datetimeFigureOut">
              <a:rPr lang="en-US" smtClean="0"/>
              <a:t>3/20/2022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CACCA87-F83C-7742-BE32-DCC7F3C3EEFE}" type="slidenum">
              <a:rPr lang="en-US" smtClean="0"/>
              <a:t>‹#›</a:t>
            </a:fld>
            <a:endParaRPr lang="en-US"/>
          </a:p>
        </p:txBody>
      </p:sp>
    </p:spTree>
    <p:extLst>
      <p:ext uri="{BB962C8B-B14F-4D97-AF65-F5344CB8AC3E}">
        <p14:creationId xmlns:p14="http://schemas.microsoft.com/office/powerpoint/2010/main" val="4188235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err="1" smtClean="0"/>
              <a:t>Ffth</a:t>
            </a:r>
            <a:r>
              <a:rPr lang="en-US" dirty="0" smtClean="0"/>
              <a:t> level</a:t>
            </a:r>
            <a:endParaRPr lang="en-US" dirty="0"/>
          </a:p>
        </p:txBody>
      </p:sp>
    </p:spTree>
    <p:extLst>
      <p:ext uri="{BB962C8B-B14F-4D97-AF65-F5344CB8AC3E}">
        <p14:creationId xmlns:p14="http://schemas.microsoft.com/office/powerpoint/2010/main" val="2965420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80929"/>
            <a:ext cx="8158682" cy="722593"/>
          </a:xfrm>
        </p:spPr>
        <p:txBody>
          <a:bodyPr anchor="ctr" anchorCtr="0"/>
          <a:lstStyle>
            <a:lvl1pPr algn="ctr">
              <a:defRPr sz="4800" b="1" cap="all" baseline="0"/>
            </a:lvl1pPr>
          </a:lstStyle>
          <a:p>
            <a:r>
              <a:rPr lang="en-US" dirty="0" smtClean="0"/>
              <a:t>Click to add title</a:t>
            </a:r>
            <a:endParaRPr lang="en-US" dirty="0"/>
          </a:p>
        </p:txBody>
      </p:sp>
      <p:sp>
        <p:nvSpPr>
          <p:cNvPr id="8" name="Text Placeholder 7"/>
          <p:cNvSpPr>
            <a:spLocks noGrp="1"/>
          </p:cNvSpPr>
          <p:nvPr>
            <p:ph type="body" sz="quarter" idx="13" hasCustomPrompt="1"/>
          </p:nvPr>
        </p:nvSpPr>
        <p:spPr>
          <a:xfrm>
            <a:off x="457200" y="1303338"/>
            <a:ext cx="8158163" cy="4398866"/>
          </a:xfrm>
        </p:spPr>
        <p:txBody>
          <a:bodyPr>
            <a:normAutofit/>
          </a:bodyPr>
          <a:lstStyle>
            <a:lvl1pPr>
              <a:defRPr sz="1800" b="0" i="0" baseline="0"/>
            </a:lvl1pPr>
          </a:lstStyle>
          <a:p>
            <a:pPr lvl="0"/>
            <a:r>
              <a:rPr lang="en-US" dirty="0" smtClean="0"/>
              <a:t>Click to add text</a:t>
            </a:r>
          </a:p>
        </p:txBody>
      </p:sp>
    </p:spTree>
    <p:extLst>
      <p:ext uri="{BB962C8B-B14F-4D97-AF65-F5344CB8AC3E}">
        <p14:creationId xmlns:p14="http://schemas.microsoft.com/office/powerpoint/2010/main" val="4264459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7BB0E2-963D-3F45-A4DC-756FFA00DB3E}" type="datetimeFigureOut">
              <a:rPr lang="en-US" smtClean="0"/>
              <a:t>3/20/2022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CACCA87-F83C-7742-BE32-DCC7F3C3EEFE}" type="slidenum">
              <a:rPr lang="en-US" smtClean="0"/>
              <a:t>‹#›</a:t>
            </a:fld>
            <a:endParaRPr lang="en-US"/>
          </a:p>
        </p:txBody>
      </p:sp>
    </p:spTree>
    <p:extLst>
      <p:ext uri="{BB962C8B-B14F-4D97-AF65-F5344CB8AC3E}">
        <p14:creationId xmlns:p14="http://schemas.microsoft.com/office/powerpoint/2010/main" val="991588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7BB0E2-963D-3F45-A4DC-756FFA00DB3E}" type="datetimeFigureOut">
              <a:rPr lang="en-US" smtClean="0"/>
              <a:t>3/20/2022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3CACCA87-F83C-7742-BE32-DCC7F3C3EEFE}" type="slidenum">
              <a:rPr lang="en-US" smtClean="0"/>
              <a:t>‹#›</a:t>
            </a:fld>
            <a:endParaRPr lang="en-US"/>
          </a:p>
        </p:txBody>
      </p:sp>
    </p:spTree>
    <p:extLst>
      <p:ext uri="{BB962C8B-B14F-4D97-AF65-F5344CB8AC3E}">
        <p14:creationId xmlns:p14="http://schemas.microsoft.com/office/powerpoint/2010/main" val="1406765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7BB0E2-963D-3F45-A4DC-756FFA00DB3E}" type="datetimeFigureOut">
              <a:rPr lang="en-US" smtClean="0"/>
              <a:t>3/20/2022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3CACCA87-F83C-7742-BE32-DCC7F3C3EEFE}" type="slidenum">
              <a:rPr lang="en-US" smtClean="0"/>
              <a:t>‹#›</a:t>
            </a:fld>
            <a:endParaRPr lang="en-US"/>
          </a:p>
        </p:txBody>
      </p:sp>
    </p:spTree>
    <p:extLst>
      <p:ext uri="{BB962C8B-B14F-4D97-AF65-F5344CB8AC3E}">
        <p14:creationId xmlns:p14="http://schemas.microsoft.com/office/powerpoint/2010/main" val="1270871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7BB0E2-963D-3F45-A4DC-756FFA00DB3E}" type="datetimeFigureOut">
              <a:rPr lang="en-US" smtClean="0"/>
              <a:t>3/20/2022</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3CACCA87-F83C-7742-BE32-DCC7F3C3EEFE}" type="slidenum">
              <a:rPr lang="en-US" smtClean="0"/>
              <a:t>‹#›</a:t>
            </a:fld>
            <a:endParaRPr lang="en-US"/>
          </a:p>
        </p:txBody>
      </p:sp>
    </p:spTree>
    <p:extLst>
      <p:ext uri="{BB962C8B-B14F-4D97-AF65-F5344CB8AC3E}">
        <p14:creationId xmlns:p14="http://schemas.microsoft.com/office/powerpoint/2010/main" val="4053637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7BB0E2-963D-3F45-A4DC-756FFA00DB3E}" type="datetimeFigureOut">
              <a:rPr lang="en-US" smtClean="0"/>
              <a:t>3/20/2022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CACCA87-F83C-7742-BE32-DCC7F3C3EEFE}" type="slidenum">
              <a:rPr lang="en-US" smtClean="0"/>
              <a:t>‹#›</a:t>
            </a:fld>
            <a:endParaRPr lang="en-US"/>
          </a:p>
        </p:txBody>
      </p:sp>
    </p:spTree>
    <p:extLst>
      <p:ext uri="{BB962C8B-B14F-4D97-AF65-F5344CB8AC3E}">
        <p14:creationId xmlns:p14="http://schemas.microsoft.com/office/powerpoint/2010/main" val="1059233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7BB0E2-963D-3F45-A4DC-756FFA00DB3E}" type="datetimeFigureOut">
              <a:rPr lang="en-US" smtClean="0"/>
              <a:t>3/20/2022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CACCA87-F83C-7742-BE32-DCC7F3C3EEFE}" type="slidenum">
              <a:rPr lang="en-US" smtClean="0"/>
              <a:t>‹#›</a:t>
            </a:fld>
            <a:endParaRPr lang="en-US"/>
          </a:p>
        </p:txBody>
      </p:sp>
    </p:spTree>
    <p:extLst>
      <p:ext uri="{BB962C8B-B14F-4D97-AF65-F5344CB8AC3E}">
        <p14:creationId xmlns:p14="http://schemas.microsoft.com/office/powerpoint/2010/main" val="148767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3529" y="1718864"/>
            <a:ext cx="3435718" cy="1551395"/>
          </a:xfrm>
          <a:prstGeom prst="rect">
            <a:avLst/>
          </a:prstGeom>
        </p:spPr>
        <p:txBody>
          <a:bodyPr vert="horz" lIns="91440" tIns="45720" rIns="91440" bIns="45720" rtlCol="0" anchor="ctr">
            <a:noAutofit/>
          </a:bodyPr>
          <a:lstStyle/>
          <a:p>
            <a:r>
              <a:rPr lang="en-US" dirty="0" smtClean="0"/>
              <a:t>Click to </a:t>
            </a:r>
            <a:br>
              <a:rPr lang="en-US" dirty="0" smtClean="0"/>
            </a:br>
            <a:r>
              <a:rPr lang="en-US" dirty="0" smtClean="0"/>
              <a:t>add title</a:t>
            </a:r>
            <a:endParaRPr lang="en-US" dirty="0"/>
          </a:p>
        </p:txBody>
      </p:sp>
      <p:sp>
        <p:nvSpPr>
          <p:cNvPr id="3" name="Text Placeholder 2"/>
          <p:cNvSpPr>
            <a:spLocks noGrp="1"/>
          </p:cNvSpPr>
          <p:nvPr>
            <p:ph type="body" idx="1"/>
          </p:nvPr>
        </p:nvSpPr>
        <p:spPr>
          <a:xfrm>
            <a:off x="963529" y="3378161"/>
            <a:ext cx="3435718" cy="466537"/>
          </a:xfrm>
          <a:prstGeom prst="rect">
            <a:avLst/>
          </a:prstGeom>
        </p:spPr>
        <p:txBody>
          <a:bodyPr vert="horz" lIns="91440" tIns="45720" rIns="91440" bIns="45720" rtlCol="0">
            <a:normAutofit/>
          </a:bodyPr>
          <a:lstStyle/>
          <a:p>
            <a:pPr lvl="0"/>
            <a:r>
              <a:rPr lang="en-US" dirty="0" smtClean="0"/>
              <a:t>Click to add subtitle</a:t>
            </a:r>
            <a:endParaRPr lang="en-US" dirty="0"/>
          </a:p>
        </p:txBody>
      </p:sp>
    </p:spTree>
    <p:extLst>
      <p:ext uri="{BB962C8B-B14F-4D97-AF65-F5344CB8AC3E}">
        <p14:creationId xmlns:p14="http://schemas.microsoft.com/office/powerpoint/2010/main" val="1852863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4800" b="1" i="0" kern="1200" cap="all" baseline="0">
          <a:solidFill>
            <a:srgbClr val="3E156F"/>
          </a:solidFill>
          <a:latin typeface="Arial"/>
          <a:ea typeface="+mj-ea"/>
          <a:cs typeface="+mj-cs"/>
        </a:defRPr>
      </a:lvl1pPr>
    </p:titleStyle>
    <p:bodyStyle>
      <a:lvl1pPr marL="0" indent="0" algn="l" defTabSz="457200" rtl="0" eaLnBrk="1" latinLnBrk="0" hangingPunct="1">
        <a:spcBef>
          <a:spcPct val="20000"/>
        </a:spcBef>
        <a:buFont typeface="Arial"/>
        <a:buNone/>
        <a:defRPr sz="2400" b="0" i="1" kern="1200" baseline="0">
          <a:solidFill>
            <a:srgbClr val="3E156F"/>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chisholmtrail.k-state.edu/4_h/forms_and_applications/marion_forms_apps/index.html" TargetMode="External"/><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hyperlink" Target="https://www.flinthills.k-state.edu/4-h/morris-county/scholarships/documents/Timeless%20Application%20Konley%20Harding%20PDF.pdf"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ctrTitle"/>
          </p:nvPr>
        </p:nvSpPr>
        <p:spPr>
          <a:xfrm>
            <a:off x="2658036" y="-46663"/>
            <a:ext cx="3691467" cy="1470025"/>
          </a:xfrm>
        </p:spPr>
        <p:txBody>
          <a:bodyPr/>
          <a:lstStyle/>
          <a:p>
            <a:pPr algn="ctr"/>
            <a:r>
              <a:rPr lang="en-US" sz="3600" cap="none" dirty="0" smtClean="0"/>
              <a:t>Marion County 4-H Council</a:t>
            </a:r>
            <a:endParaRPr lang="en-US" sz="3600" cap="none" dirty="0"/>
          </a:p>
        </p:txBody>
      </p:sp>
      <p:sp>
        <p:nvSpPr>
          <p:cNvPr id="14" name="Subtitle 13"/>
          <p:cNvSpPr>
            <a:spLocks noGrp="1"/>
          </p:cNvSpPr>
          <p:nvPr>
            <p:ph type="subTitle" idx="1"/>
          </p:nvPr>
        </p:nvSpPr>
        <p:spPr>
          <a:xfrm>
            <a:off x="2658035" y="1281486"/>
            <a:ext cx="3691467" cy="380999"/>
          </a:xfrm>
        </p:spPr>
        <p:txBody>
          <a:bodyPr>
            <a:normAutofit fontScale="92500" lnSpcReduction="20000"/>
          </a:bodyPr>
          <a:lstStyle/>
          <a:p>
            <a:pPr algn="ctr"/>
            <a:r>
              <a:rPr lang="en-US" dirty="0" smtClean="0"/>
              <a:t>March 20, 2022</a:t>
            </a:r>
            <a:endParaRPr lang="en-US" dirty="0"/>
          </a:p>
        </p:txBody>
      </p:sp>
      <p:sp>
        <p:nvSpPr>
          <p:cNvPr id="12" name="Rectangle 11"/>
          <p:cNvSpPr/>
          <p:nvPr/>
        </p:nvSpPr>
        <p:spPr>
          <a:xfrm>
            <a:off x="97019" y="97011"/>
            <a:ext cx="8952167" cy="6684924"/>
          </a:xfrm>
          <a:prstGeom prst="rect">
            <a:avLst/>
          </a:prstGeom>
          <a:noFill/>
          <a:ln w="38100" cmpd="sng">
            <a:solidFill>
              <a:srgbClr val="3E15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2727368" y="1234815"/>
            <a:ext cx="3691467" cy="0"/>
          </a:xfrm>
          <a:prstGeom prst="line">
            <a:avLst/>
          </a:prstGeom>
          <a:ln>
            <a:solidFill>
              <a:srgbClr val="3E156F"/>
            </a:solidFill>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915" y="1789313"/>
            <a:ext cx="2438400" cy="18288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0169" y="1806159"/>
            <a:ext cx="2438400" cy="18288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915" y="3904316"/>
            <a:ext cx="2438400" cy="18288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4205" y="3904316"/>
            <a:ext cx="2438400" cy="182880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7042" y="1806159"/>
            <a:ext cx="2438400" cy="1828800"/>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7042" y="3904316"/>
            <a:ext cx="2438400" cy="1828800"/>
          </a:xfrm>
          <a:prstGeom prst="rect">
            <a:avLst/>
          </a:prstGeom>
        </p:spPr>
      </p:pic>
    </p:spTree>
    <p:extLst>
      <p:ext uri="{BB962C8B-B14F-4D97-AF65-F5344CB8AC3E}">
        <p14:creationId xmlns:p14="http://schemas.microsoft.com/office/powerpoint/2010/main" val="12096528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Committee Reports</a:t>
            </a:r>
            <a:endParaRPr lang="en-US" sz="2800" dirty="0"/>
          </a:p>
        </p:txBody>
      </p:sp>
      <p:sp>
        <p:nvSpPr>
          <p:cNvPr id="3" name="Text Placeholder 2"/>
          <p:cNvSpPr>
            <a:spLocks noGrp="1"/>
          </p:cNvSpPr>
          <p:nvPr>
            <p:ph type="body" sz="quarter" idx="13"/>
          </p:nvPr>
        </p:nvSpPr>
        <p:spPr>
          <a:xfrm>
            <a:off x="457719" y="1436125"/>
            <a:ext cx="8158163" cy="1525587"/>
          </a:xfrm>
        </p:spPr>
        <p:txBody>
          <a:bodyPr>
            <a:normAutofit fontScale="92500" lnSpcReduction="10000"/>
          </a:bodyPr>
          <a:lstStyle/>
          <a:p>
            <a:pPr marL="342900" indent="-342900">
              <a:buFont typeface="Arial" panose="020B0604020202020204" pitchFamily="34" charset="0"/>
              <a:buChar char="•"/>
            </a:pPr>
            <a:r>
              <a:rPr lang="en-US" sz="2800" dirty="0" smtClean="0"/>
              <a:t>Spring Beef Show</a:t>
            </a:r>
          </a:p>
          <a:p>
            <a:pPr marL="342900" indent="-342900">
              <a:buFont typeface="Arial" panose="020B0604020202020204" pitchFamily="34" charset="0"/>
              <a:buChar char="•"/>
            </a:pPr>
            <a:r>
              <a:rPr lang="en-US" sz="2800" dirty="0" smtClean="0"/>
              <a:t>Fair Awards </a:t>
            </a:r>
            <a:endParaRPr lang="en-US" sz="2800" dirty="0"/>
          </a:p>
          <a:p>
            <a:endParaRPr lang="en-US" sz="2000" dirty="0"/>
          </a:p>
          <a:p>
            <a:r>
              <a:rPr lang="en-US" sz="2000" dirty="0"/>
              <a:t>  </a:t>
            </a:r>
          </a:p>
        </p:txBody>
      </p:sp>
      <p:sp>
        <p:nvSpPr>
          <p:cNvPr id="12" name="Rectangle 11"/>
          <p:cNvSpPr/>
          <p:nvPr/>
        </p:nvSpPr>
        <p:spPr>
          <a:xfrm>
            <a:off x="97019" y="97011"/>
            <a:ext cx="8952167" cy="6684924"/>
          </a:xfrm>
          <a:prstGeom prst="rect">
            <a:avLst/>
          </a:prstGeom>
          <a:noFill/>
          <a:ln w="38100" cmpd="sng">
            <a:solidFill>
              <a:srgbClr val="3E15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57200" y="1249421"/>
            <a:ext cx="8158682" cy="0"/>
          </a:xfrm>
          <a:prstGeom prst="line">
            <a:avLst/>
          </a:prstGeom>
          <a:ln>
            <a:solidFill>
              <a:srgbClr val="3E156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71467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Unfinished Business</a:t>
            </a:r>
            <a:endParaRPr lang="en-US" sz="2800" dirty="0"/>
          </a:p>
        </p:txBody>
      </p:sp>
      <p:sp>
        <p:nvSpPr>
          <p:cNvPr id="12" name="Rectangle 11"/>
          <p:cNvSpPr/>
          <p:nvPr/>
        </p:nvSpPr>
        <p:spPr>
          <a:xfrm>
            <a:off x="97019" y="97011"/>
            <a:ext cx="8952167" cy="6684924"/>
          </a:xfrm>
          <a:prstGeom prst="rect">
            <a:avLst/>
          </a:prstGeom>
          <a:noFill/>
          <a:ln w="38100" cmpd="sng">
            <a:solidFill>
              <a:srgbClr val="3E15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57200" y="1249421"/>
            <a:ext cx="8158682" cy="0"/>
          </a:xfrm>
          <a:prstGeom prst="line">
            <a:avLst/>
          </a:prstGeom>
          <a:ln>
            <a:solidFill>
              <a:srgbClr val="3E156F"/>
            </a:solidFill>
          </a:ln>
          <a:effectLst/>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457200" y="1561036"/>
            <a:ext cx="1210588" cy="461665"/>
          </a:xfrm>
          <a:prstGeom prst="rect">
            <a:avLst/>
          </a:prstGeom>
        </p:spPr>
        <p:txBody>
          <a:bodyPr wrap="none">
            <a:spAutoFit/>
          </a:bodyPr>
          <a:lstStyle/>
          <a:p>
            <a:pPr marL="285750" indent="-285750">
              <a:buFont typeface="Arial" panose="020B0604020202020204" pitchFamily="34" charset="0"/>
              <a:buChar char="•"/>
            </a:pPr>
            <a:r>
              <a:rPr lang="en-US" sz="2400" dirty="0" smtClean="0">
                <a:solidFill>
                  <a:srgbClr val="3E156F"/>
                </a:solidFill>
                <a:latin typeface="Arial"/>
              </a:rPr>
              <a:t>None</a:t>
            </a:r>
            <a:endParaRPr lang="en-US" sz="2400" dirty="0">
              <a:solidFill>
                <a:srgbClr val="3E156F"/>
              </a:solidFill>
              <a:latin typeface="Arial"/>
            </a:endParaRPr>
          </a:p>
        </p:txBody>
      </p:sp>
    </p:spTree>
    <p:extLst>
      <p:ext uri="{BB962C8B-B14F-4D97-AF65-F5344CB8AC3E}">
        <p14:creationId xmlns:p14="http://schemas.microsoft.com/office/powerpoint/2010/main" val="14139816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New Business</a:t>
            </a:r>
            <a:endParaRPr lang="en-US" sz="2800" dirty="0"/>
          </a:p>
        </p:txBody>
      </p:sp>
      <p:sp>
        <p:nvSpPr>
          <p:cNvPr id="3" name="Text Placeholder 2"/>
          <p:cNvSpPr>
            <a:spLocks noGrp="1"/>
          </p:cNvSpPr>
          <p:nvPr>
            <p:ph type="body" sz="quarter" idx="13"/>
          </p:nvPr>
        </p:nvSpPr>
        <p:spPr>
          <a:xfrm>
            <a:off x="457200" y="1303338"/>
            <a:ext cx="8158163" cy="4460854"/>
          </a:xfrm>
        </p:spPr>
        <p:txBody>
          <a:bodyPr>
            <a:normAutofit/>
          </a:bodyPr>
          <a:lstStyle/>
          <a:p>
            <a:pPr marL="285750" indent="-285750">
              <a:buFont typeface="Arial" panose="020B0604020202020204" pitchFamily="34" charset="0"/>
              <a:buChar char="•"/>
            </a:pPr>
            <a:r>
              <a:rPr lang="en-US" sz="2600" dirty="0" smtClean="0"/>
              <a:t>Marion County Fair 2022</a:t>
            </a:r>
          </a:p>
          <a:p>
            <a:pPr marL="1028700" lvl="1">
              <a:buFont typeface="Arial" panose="020B0604020202020204" pitchFamily="34" charset="0"/>
              <a:buChar char="•"/>
            </a:pPr>
            <a:r>
              <a:rPr lang="en-US" sz="1900" dirty="0" smtClean="0"/>
              <a:t>Dates: July 16-23, 2022</a:t>
            </a:r>
            <a:endParaRPr lang="en-US" sz="1900" dirty="0"/>
          </a:p>
          <a:p>
            <a:pPr marL="1028700" lvl="1">
              <a:buFont typeface="Arial" panose="020B0604020202020204" pitchFamily="34" charset="0"/>
              <a:buChar char="•"/>
            </a:pPr>
            <a:r>
              <a:rPr lang="en-US" sz="1900" dirty="0" smtClean="0"/>
              <a:t>Theme: Hooves in the Air at the Marion County Fair</a:t>
            </a:r>
            <a:endParaRPr lang="en-US" sz="1900" dirty="0"/>
          </a:p>
          <a:p>
            <a:pPr marL="1028700" lvl="1">
              <a:buFont typeface="Arial" panose="020B0604020202020204" pitchFamily="34" charset="0"/>
              <a:buChar char="•"/>
            </a:pPr>
            <a:r>
              <a:rPr lang="en-US" sz="1900" dirty="0" smtClean="0"/>
              <a:t>Proposed Schedule </a:t>
            </a:r>
          </a:p>
          <a:p>
            <a:pPr marL="1028700" lvl="1">
              <a:buFont typeface="Arial" panose="020B0604020202020204" pitchFamily="34" charset="0"/>
              <a:buChar char="•"/>
            </a:pPr>
            <a:r>
              <a:rPr lang="en-US" sz="1900" dirty="0" smtClean="0"/>
              <a:t>Friends of 4-H Event</a:t>
            </a:r>
          </a:p>
          <a:p>
            <a:pPr marL="1028700" lvl="1">
              <a:buFont typeface="Arial" panose="020B0604020202020204" pitchFamily="34" charset="0"/>
              <a:buChar char="•"/>
            </a:pPr>
            <a:r>
              <a:rPr lang="en-US" sz="1900" dirty="0" smtClean="0"/>
              <a:t>Fair Book Updates</a:t>
            </a:r>
            <a:endParaRPr lang="en-US" sz="2600" dirty="0" smtClean="0"/>
          </a:p>
          <a:p>
            <a:pPr marL="1028700" lvl="1">
              <a:buFont typeface="Arial" panose="020B0604020202020204" pitchFamily="34" charset="0"/>
              <a:buChar char="•"/>
            </a:pPr>
            <a:endParaRPr lang="en-US" sz="1800" dirty="0" smtClean="0"/>
          </a:p>
          <a:p>
            <a:pPr marL="1028700" lvl="1">
              <a:buFont typeface="Arial" panose="020B0604020202020204" pitchFamily="34" charset="0"/>
              <a:buChar char="•"/>
            </a:pPr>
            <a:endParaRPr lang="en-US" sz="1800" dirty="0" smtClean="0"/>
          </a:p>
        </p:txBody>
      </p:sp>
      <p:sp>
        <p:nvSpPr>
          <p:cNvPr id="12" name="Rectangle 11"/>
          <p:cNvSpPr/>
          <p:nvPr/>
        </p:nvSpPr>
        <p:spPr>
          <a:xfrm>
            <a:off x="97019" y="97011"/>
            <a:ext cx="8952167" cy="6684924"/>
          </a:xfrm>
          <a:prstGeom prst="rect">
            <a:avLst/>
          </a:prstGeom>
          <a:noFill/>
          <a:ln w="38100" cmpd="sng">
            <a:solidFill>
              <a:srgbClr val="3E15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57200" y="1249421"/>
            <a:ext cx="8158682" cy="0"/>
          </a:xfrm>
          <a:prstGeom prst="line">
            <a:avLst/>
          </a:prstGeom>
          <a:ln>
            <a:solidFill>
              <a:srgbClr val="3E156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99278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New Business</a:t>
            </a:r>
            <a:endParaRPr lang="en-US" sz="2800" dirty="0"/>
          </a:p>
        </p:txBody>
      </p:sp>
      <p:sp>
        <p:nvSpPr>
          <p:cNvPr id="3" name="Text Placeholder 2"/>
          <p:cNvSpPr>
            <a:spLocks noGrp="1"/>
          </p:cNvSpPr>
          <p:nvPr>
            <p:ph type="body" sz="quarter" idx="13"/>
          </p:nvPr>
        </p:nvSpPr>
        <p:spPr>
          <a:xfrm>
            <a:off x="457200" y="1303338"/>
            <a:ext cx="8158163" cy="4460854"/>
          </a:xfrm>
        </p:spPr>
        <p:txBody>
          <a:bodyPr>
            <a:normAutofit/>
          </a:bodyPr>
          <a:lstStyle/>
          <a:p>
            <a:pPr marL="1028700" lvl="1">
              <a:buFont typeface="Arial" panose="020B0604020202020204" pitchFamily="34" charset="0"/>
              <a:buChar char="•"/>
            </a:pPr>
            <a:endParaRPr lang="en-US" sz="1800" dirty="0" smtClean="0"/>
          </a:p>
          <a:p>
            <a:pPr marL="1028700" lvl="1">
              <a:buFont typeface="Arial" panose="020B0604020202020204" pitchFamily="34" charset="0"/>
              <a:buChar char="•"/>
            </a:pPr>
            <a:endParaRPr lang="en-US" sz="1800" dirty="0" smtClean="0"/>
          </a:p>
        </p:txBody>
      </p:sp>
      <p:sp>
        <p:nvSpPr>
          <p:cNvPr id="12" name="Rectangle 11"/>
          <p:cNvSpPr/>
          <p:nvPr/>
        </p:nvSpPr>
        <p:spPr>
          <a:xfrm>
            <a:off x="97019" y="97011"/>
            <a:ext cx="8952167" cy="6684924"/>
          </a:xfrm>
          <a:prstGeom prst="rect">
            <a:avLst/>
          </a:prstGeom>
          <a:noFill/>
          <a:ln w="38100" cmpd="sng">
            <a:solidFill>
              <a:srgbClr val="3E15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57200" y="1249421"/>
            <a:ext cx="8158682" cy="0"/>
          </a:xfrm>
          <a:prstGeom prst="line">
            <a:avLst/>
          </a:prstGeom>
          <a:ln>
            <a:solidFill>
              <a:srgbClr val="3E156F"/>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3"/>
          <a:stretch>
            <a:fillRect/>
          </a:stretch>
        </p:blipFill>
        <p:spPr>
          <a:xfrm>
            <a:off x="1186567" y="1377868"/>
            <a:ext cx="3286688" cy="4386324"/>
          </a:xfrm>
          <a:prstGeom prst="rect">
            <a:avLst/>
          </a:prstGeom>
        </p:spPr>
      </p:pic>
      <p:pic>
        <p:nvPicPr>
          <p:cNvPr id="5" name="Picture 4"/>
          <p:cNvPicPr>
            <a:picLocks noChangeAspect="1"/>
          </p:cNvPicPr>
          <p:nvPr/>
        </p:nvPicPr>
        <p:blipFill>
          <a:blip r:embed="rId4"/>
          <a:stretch>
            <a:fillRect/>
          </a:stretch>
        </p:blipFill>
        <p:spPr>
          <a:xfrm>
            <a:off x="4473255" y="1787401"/>
            <a:ext cx="3898859" cy="3492728"/>
          </a:xfrm>
          <a:prstGeom prst="rect">
            <a:avLst/>
          </a:prstGeom>
        </p:spPr>
      </p:pic>
    </p:spTree>
    <p:extLst>
      <p:ext uri="{BB962C8B-B14F-4D97-AF65-F5344CB8AC3E}">
        <p14:creationId xmlns:p14="http://schemas.microsoft.com/office/powerpoint/2010/main" val="34636259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New Business</a:t>
            </a:r>
            <a:endParaRPr lang="en-US" sz="2800" dirty="0"/>
          </a:p>
        </p:txBody>
      </p:sp>
      <p:sp>
        <p:nvSpPr>
          <p:cNvPr id="3" name="Text Placeholder 2"/>
          <p:cNvSpPr>
            <a:spLocks noGrp="1"/>
          </p:cNvSpPr>
          <p:nvPr>
            <p:ph type="body" sz="quarter" idx="13"/>
          </p:nvPr>
        </p:nvSpPr>
        <p:spPr>
          <a:xfrm>
            <a:off x="457200" y="1303338"/>
            <a:ext cx="5020408" cy="4323740"/>
          </a:xfrm>
        </p:spPr>
        <p:txBody>
          <a:bodyPr>
            <a:normAutofit/>
          </a:bodyPr>
          <a:lstStyle/>
          <a:p>
            <a:pPr marL="342900" indent="-342900">
              <a:buFont typeface="Arial" panose="020B0604020202020204" pitchFamily="34" charset="0"/>
              <a:buChar char="•"/>
            </a:pPr>
            <a:r>
              <a:rPr lang="en-US" sz="2000" b="1" dirty="0" smtClean="0"/>
              <a:t>4-H Building Renovations Update</a:t>
            </a:r>
          </a:p>
          <a:p>
            <a:pPr marL="342900" indent="-342900">
              <a:buFont typeface="Arial" panose="020B0604020202020204" pitchFamily="34" charset="0"/>
              <a:buChar char="•"/>
            </a:pPr>
            <a:r>
              <a:rPr lang="en-US" sz="2000" b="1" dirty="0"/>
              <a:t>2022 </a:t>
            </a:r>
            <a:r>
              <a:rPr lang="en-US" sz="2000" b="1" dirty="0" smtClean="0"/>
              <a:t>Achievement </a:t>
            </a:r>
            <a:r>
              <a:rPr lang="en-US" sz="2000" b="1" dirty="0"/>
              <a:t>Banquet Planning Committee</a:t>
            </a:r>
          </a:p>
          <a:p>
            <a:pPr marL="342900" indent="-342900">
              <a:buFont typeface="Arial" panose="020B0604020202020204" pitchFamily="34" charset="0"/>
              <a:buChar char="•"/>
            </a:pPr>
            <a:endParaRPr lang="en-US" sz="2000" b="1" dirty="0" smtClean="0"/>
          </a:p>
        </p:txBody>
      </p:sp>
      <p:sp>
        <p:nvSpPr>
          <p:cNvPr id="12" name="Rectangle 11"/>
          <p:cNvSpPr/>
          <p:nvPr/>
        </p:nvSpPr>
        <p:spPr>
          <a:xfrm>
            <a:off x="97019" y="97011"/>
            <a:ext cx="8952167" cy="6684924"/>
          </a:xfrm>
          <a:prstGeom prst="rect">
            <a:avLst/>
          </a:prstGeom>
          <a:noFill/>
          <a:ln w="38100" cmpd="sng">
            <a:solidFill>
              <a:srgbClr val="3E15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57200" y="1249421"/>
            <a:ext cx="8158682" cy="0"/>
          </a:xfrm>
          <a:prstGeom prst="line">
            <a:avLst/>
          </a:prstGeom>
          <a:ln>
            <a:solidFill>
              <a:srgbClr val="3E156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9054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Adjourn</a:t>
            </a:r>
            <a:endParaRPr lang="en-US" sz="2800" dirty="0"/>
          </a:p>
        </p:txBody>
      </p:sp>
      <p:sp>
        <p:nvSpPr>
          <p:cNvPr id="3" name="Text Placeholder 2"/>
          <p:cNvSpPr>
            <a:spLocks noGrp="1"/>
          </p:cNvSpPr>
          <p:nvPr>
            <p:ph type="body" sz="quarter" idx="13"/>
          </p:nvPr>
        </p:nvSpPr>
        <p:spPr>
          <a:xfrm>
            <a:off x="457200" y="1303338"/>
            <a:ext cx="8158163" cy="1525587"/>
          </a:xfrm>
        </p:spPr>
        <p:txBody>
          <a:bodyPr>
            <a:normAutofit/>
          </a:bodyPr>
          <a:lstStyle/>
          <a:p>
            <a:pPr marL="285750" indent="-285750">
              <a:buFont typeface="Arial" panose="020B0604020202020204" pitchFamily="34" charset="0"/>
              <a:buChar char="•"/>
            </a:pPr>
            <a:r>
              <a:rPr lang="en-US" sz="2400" dirty="0" smtClean="0"/>
              <a:t>Next Meeting Date: May 15, 2022</a:t>
            </a:r>
          </a:p>
          <a:p>
            <a:pPr marL="285750" indent="-285750">
              <a:buFont typeface="Arial" panose="020B0604020202020204" pitchFamily="34" charset="0"/>
              <a:buChar char="•"/>
            </a:pPr>
            <a:endParaRPr lang="en-US" sz="2400" dirty="0"/>
          </a:p>
        </p:txBody>
      </p:sp>
      <p:sp>
        <p:nvSpPr>
          <p:cNvPr id="12" name="Rectangle 11"/>
          <p:cNvSpPr/>
          <p:nvPr/>
        </p:nvSpPr>
        <p:spPr>
          <a:xfrm>
            <a:off x="97019" y="97011"/>
            <a:ext cx="8952167" cy="6684924"/>
          </a:xfrm>
          <a:prstGeom prst="rect">
            <a:avLst/>
          </a:prstGeom>
          <a:noFill/>
          <a:ln w="38100" cmpd="sng">
            <a:solidFill>
              <a:srgbClr val="3E15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57200" y="1249421"/>
            <a:ext cx="8158682" cy="0"/>
          </a:xfrm>
          <a:prstGeom prst="line">
            <a:avLst/>
          </a:prstGeom>
          <a:ln>
            <a:solidFill>
              <a:srgbClr val="3E156F"/>
            </a:solidFill>
          </a:ln>
          <a:effectLst/>
        </p:spPr>
        <p:style>
          <a:lnRef idx="2">
            <a:schemeClr val="accent1"/>
          </a:lnRef>
          <a:fillRef idx="0">
            <a:schemeClr val="accent1"/>
          </a:fillRef>
          <a:effectRef idx="1">
            <a:schemeClr val="accent1"/>
          </a:effectRef>
          <a:fontRef idx="minor">
            <a:schemeClr val="tx1"/>
          </a:fontRef>
        </p:style>
      </p:cxnSp>
      <p:pic>
        <p:nvPicPr>
          <p:cNvPr id="4" name="Picture 3" descr="K is for Kindergarten: &lt;strong&gt;Good&lt;/strong&gt; Thing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7531" y="2237642"/>
            <a:ext cx="2857500" cy="2857500"/>
          </a:xfrm>
          <a:prstGeom prst="rect">
            <a:avLst/>
          </a:prstGeom>
        </p:spPr>
      </p:pic>
    </p:spTree>
    <p:extLst>
      <p:ext uri="{BB962C8B-B14F-4D97-AF65-F5344CB8AC3E}">
        <p14:creationId xmlns:p14="http://schemas.microsoft.com/office/powerpoint/2010/main" val="21476674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Upcoming events</a:t>
            </a:r>
            <a:endParaRPr lang="en-US" sz="2800" dirty="0"/>
          </a:p>
        </p:txBody>
      </p:sp>
      <p:sp>
        <p:nvSpPr>
          <p:cNvPr id="3" name="Text Placeholder 2"/>
          <p:cNvSpPr>
            <a:spLocks noGrp="1"/>
          </p:cNvSpPr>
          <p:nvPr>
            <p:ph type="body" sz="quarter" idx="13"/>
          </p:nvPr>
        </p:nvSpPr>
        <p:spPr>
          <a:xfrm>
            <a:off x="457200" y="1303338"/>
            <a:ext cx="8158682" cy="4323740"/>
          </a:xfrm>
        </p:spPr>
        <p:txBody>
          <a:bodyPr>
            <a:normAutofit/>
          </a:bodyPr>
          <a:lstStyle/>
          <a:p>
            <a:r>
              <a:rPr lang="en-US" sz="2000" b="1" dirty="0" smtClean="0"/>
              <a:t>Scholarships:</a:t>
            </a:r>
          </a:p>
          <a:p>
            <a:pPr marL="1200150" lvl="2" indent="0">
              <a:buNone/>
            </a:pPr>
            <a:r>
              <a:rPr lang="en-US" sz="1800" dirty="0" smtClean="0"/>
              <a:t>Marion County Deadline: April 1, 2022</a:t>
            </a:r>
          </a:p>
          <a:p>
            <a:pPr marL="1885950" lvl="3">
              <a:buFont typeface="Arial" panose="020B0604020202020204" pitchFamily="34" charset="0"/>
              <a:buChar char="•"/>
            </a:pPr>
            <a:r>
              <a:rPr lang="en-US" sz="1050" dirty="0">
                <a:hlinkClick r:id="rId3"/>
              </a:rPr>
              <a:t>https://</a:t>
            </a:r>
            <a:r>
              <a:rPr lang="en-US" sz="1050" dirty="0" smtClean="0">
                <a:hlinkClick r:id="rId3"/>
              </a:rPr>
              <a:t>www.chisholmtrail.k-state.edu/4_h/forms_and_applications/marion_forms_apps/index.html</a:t>
            </a:r>
            <a:r>
              <a:rPr lang="en-US" sz="1050" dirty="0" smtClean="0"/>
              <a:t> </a:t>
            </a:r>
          </a:p>
          <a:p>
            <a:pPr marL="1200150" lvl="2" indent="0">
              <a:buNone/>
            </a:pPr>
            <a:r>
              <a:rPr lang="en-US" sz="1800" dirty="0" err="1" smtClean="0"/>
              <a:t>Konley</a:t>
            </a:r>
            <a:r>
              <a:rPr lang="en-US" sz="1800" dirty="0" smtClean="0"/>
              <a:t> Harding Scholarship Deadline: May 10, 2022</a:t>
            </a:r>
          </a:p>
          <a:p>
            <a:pPr marL="1885950" lvl="3">
              <a:buFont typeface="Arial" panose="020B0604020202020204" pitchFamily="34" charset="0"/>
              <a:buChar char="•"/>
            </a:pPr>
            <a:r>
              <a:rPr lang="en-US" sz="900" dirty="0">
                <a:hlinkClick r:id="rId4"/>
              </a:rPr>
              <a:t>https://www.flinthills.k-state.edu/4-h/morris-county/scholarships/documents/Timeless%20Application%20Konley%20Harding%20PDF.pdf</a:t>
            </a:r>
            <a:endParaRPr lang="en-US" sz="900" dirty="0" smtClean="0"/>
          </a:p>
          <a:p>
            <a:r>
              <a:rPr lang="en-US" sz="2000" b="1" dirty="0" smtClean="0"/>
              <a:t>Regional 4-H Day:</a:t>
            </a:r>
          </a:p>
          <a:p>
            <a:pPr marL="0" lvl="2" indent="0">
              <a:buNone/>
            </a:pPr>
            <a:r>
              <a:rPr lang="en-US" sz="2000" b="1" dirty="0"/>
              <a:t>	</a:t>
            </a:r>
            <a:r>
              <a:rPr lang="en-US" sz="2000" b="1" dirty="0" smtClean="0"/>
              <a:t>	     </a:t>
            </a:r>
            <a:r>
              <a:rPr lang="en-US" sz="1800" dirty="0" smtClean="0"/>
              <a:t>Date</a:t>
            </a:r>
            <a:r>
              <a:rPr lang="en-US" sz="1800" dirty="0"/>
              <a:t>: March </a:t>
            </a:r>
            <a:r>
              <a:rPr lang="en-US" sz="1800" dirty="0" smtClean="0"/>
              <a:t>26, 2022 at Clay Center</a:t>
            </a:r>
          </a:p>
          <a:p>
            <a:pPr marL="0" lvl="2" indent="0">
              <a:buNone/>
            </a:pPr>
            <a:endParaRPr lang="en-US" sz="2000" b="1" dirty="0" smtClean="0"/>
          </a:p>
          <a:p>
            <a:r>
              <a:rPr lang="en-US" sz="2000" b="1" dirty="0" smtClean="0"/>
              <a:t>Spring </a:t>
            </a:r>
            <a:r>
              <a:rPr lang="en-US" sz="2000" b="1" dirty="0"/>
              <a:t>Beef </a:t>
            </a:r>
            <a:r>
              <a:rPr lang="en-US" sz="2000" b="1" dirty="0" smtClean="0"/>
              <a:t>Show:</a:t>
            </a:r>
          </a:p>
          <a:p>
            <a:pPr marL="1200150" lvl="2" indent="0">
              <a:buNone/>
            </a:pPr>
            <a:r>
              <a:rPr lang="en-US" sz="1800" dirty="0" smtClean="0"/>
              <a:t>Date: March 27, 2022</a:t>
            </a:r>
          </a:p>
          <a:p>
            <a:pPr marL="1028700" lvl="1">
              <a:buFont typeface="Arial" panose="020B0604020202020204" pitchFamily="34" charset="0"/>
              <a:buChar char="•"/>
            </a:pPr>
            <a:endParaRPr lang="en-US" sz="1200" dirty="0" smtClean="0"/>
          </a:p>
          <a:p>
            <a:pPr marL="1028700" lvl="1">
              <a:buFont typeface="Arial" panose="020B0604020202020204" pitchFamily="34" charset="0"/>
              <a:buChar char="•"/>
            </a:pPr>
            <a:endParaRPr lang="en-US" sz="1500" dirty="0"/>
          </a:p>
          <a:p>
            <a:pPr marL="1028700" lvl="1">
              <a:buFont typeface="Arial" panose="020B0604020202020204" pitchFamily="34" charset="0"/>
              <a:buChar char="•"/>
            </a:pPr>
            <a:endParaRPr lang="en-US" sz="1800" dirty="0" smtClean="0"/>
          </a:p>
          <a:p>
            <a:pPr marL="285750"/>
            <a:endParaRPr lang="en-US" sz="800" dirty="0"/>
          </a:p>
        </p:txBody>
      </p:sp>
      <p:sp>
        <p:nvSpPr>
          <p:cNvPr id="12" name="Rectangle 11"/>
          <p:cNvSpPr/>
          <p:nvPr/>
        </p:nvSpPr>
        <p:spPr>
          <a:xfrm>
            <a:off x="97019" y="97011"/>
            <a:ext cx="8952167" cy="6684924"/>
          </a:xfrm>
          <a:prstGeom prst="rect">
            <a:avLst/>
          </a:prstGeom>
          <a:noFill/>
          <a:ln w="38100" cmpd="sng">
            <a:solidFill>
              <a:srgbClr val="3E15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57200" y="1249421"/>
            <a:ext cx="8158682" cy="0"/>
          </a:xfrm>
          <a:prstGeom prst="line">
            <a:avLst/>
          </a:prstGeom>
          <a:ln>
            <a:solidFill>
              <a:srgbClr val="3E156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4136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Text Placeholder 2"/>
          <p:cNvSpPr>
            <a:spLocks noGrp="1"/>
          </p:cNvSpPr>
          <p:nvPr>
            <p:ph type="body" sz="quarter" idx="13"/>
          </p:nvPr>
        </p:nvSpPr>
        <p:spPr>
          <a:xfrm>
            <a:off x="457200" y="1249421"/>
            <a:ext cx="8158163" cy="4746265"/>
          </a:xfrm>
        </p:spPr>
        <p:txBody>
          <a:bodyPr>
            <a:normAutofit lnSpcReduction="10000"/>
          </a:bodyPr>
          <a:lstStyle/>
          <a:p>
            <a:pPr marL="342900" indent="-342900">
              <a:buFont typeface="+mj-lt"/>
              <a:buAutoNum type="arabicPeriod"/>
            </a:pPr>
            <a:r>
              <a:rPr lang="en-US" sz="1600" dirty="0" smtClean="0"/>
              <a:t>Call to Order</a:t>
            </a:r>
          </a:p>
          <a:p>
            <a:pPr marL="342900" indent="-342900">
              <a:buFont typeface="+mj-lt"/>
              <a:buAutoNum type="arabicPeriod"/>
            </a:pPr>
            <a:r>
              <a:rPr lang="en-US" sz="1600" dirty="0" smtClean="0"/>
              <a:t>Pledge of Allegiance and 4-H Pledge</a:t>
            </a:r>
          </a:p>
          <a:p>
            <a:pPr marL="342900" indent="-342900">
              <a:buFont typeface="+mj-lt"/>
              <a:buAutoNum type="arabicPeriod"/>
            </a:pPr>
            <a:r>
              <a:rPr lang="en-US" sz="1600" dirty="0" smtClean="0"/>
              <a:t>Roll Call</a:t>
            </a:r>
          </a:p>
          <a:p>
            <a:pPr marL="342900" indent="-342900">
              <a:buFont typeface="+mj-lt"/>
              <a:buAutoNum type="arabicPeriod"/>
            </a:pPr>
            <a:r>
              <a:rPr lang="en-US" sz="1600" dirty="0" smtClean="0"/>
              <a:t>Minutes</a:t>
            </a:r>
          </a:p>
          <a:p>
            <a:pPr marL="342900" indent="-342900">
              <a:buFont typeface="+mj-lt"/>
              <a:buAutoNum type="arabicPeriod"/>
            </a:pPr>
            <a:r>
              <a:rPr lang="en-US" sz="1600" dirty="0" smtClean="0"/>
              <a:t>Communications</a:t>
            </a:r>
          </a:p>
          <a:p>
            <a:pPr marL="342900" indent="-342900">
              <a:buFont typeface="+mj-lt"/>
              <a:buAutoNum type="arabicPeriod"/>
            </a:pPr>
            <a:r>
              <a:rPr lang="en-US" sz="1600" dirty="0" smtClean="0"/>
              <a:t>Treasurers Report</a:t>
            </a:r>
          </a:p>
          <a:p>
            <a:pPr marL="342900" indent="-342900">
              <a:buFont typeface="+mj-lt"/>
              <a:buAutoNum type="arabicPeriod"/>
            </a:pPr>
            <a:r>
              <a:rPr lang="en-US" sz="1600" dirty="0" smtClean="0"/>
              <a:t>Committee Reports/Club Reports</a:t>
            </a:r>
          </a:p>
          <a:p>
            <a:pPr marL="1085850" lvl="1" indent="-342900">
              <a:buFont typeface="+mj-lt"/>
              <a:buAutoNum type="alphaUcPeriod"/>
            </a:pPr>
            <a:r>
              <a:rPr lang="en-US" sz="1200" dirty="0" smtClean="0"/>
              <a:t>Spring Beef Show</a:t>
            </a:r>
          </a:p>
          <a:p>
            <a:pPr marL="1085850" lvl="1" indent="-342900">
              <a:buFont typeface="+mj-lt"/>
              <a:buAutoNum type="alphaUcPeriod"/>
            </a:pPr>
            <a:r>
              <a:rPr lang="en-US" sz="1200" dirty="0" smtClean="0"/>
              <a:t>Fair Awards </a:t>
            </a:r>
            <a:endParaRPr lang="en-US" sz="1200" dirty="0"/>
          </a:p>
          <a:p>
            <a:pPr marL="342900" indent="-342900">
              <a:buFont typeface="+mj-lt"/>
              <a:buAutoNum type="arabicPeriod"/>
            </a:pPr>
            <a:r>
              <a:rPr lang="en-US" sz="1600" dirty="0" smtClean="0"/>
              <a:t>Unfinished Business</a:t>
            </a:r>
          </a:p>
          <a:p>
            <a:pPr marL="342900" indent="-342900">
              <a:buFont typeface="+mj-lt"/>
              <a:buAutoNum type="arabicPeriod"/>
            </a:pPr>
            <a:r>
              <a:rPr lang="en-US" sz="1600" dirty="0" smtClean="0"/>
              <a:t>New Business</a:t>
            </a:r>
          </a:p>
          <a:p>
            <a:pPr marL="1085850" lvl="1" indent="-342900">
              <a:buFont typeface="+mj-lt"/>
              <a:buAutoNum type="alphaUcPeriod"/>
            </a:pPr>
            <a:r>
              <a:rPr lang="en-US" sz="1600" dirty="0" smtClean="0"/>
              <a:t>Marion County Fair 2022</a:t>
            </a:r>
          </a:p>
          <a:p>
            <a:pPr marL="1485900" lvl="2" indent="-342900">
              <a:buFont typeface="+mj-lt"/>
              <a:buAutoNum type="alphaUcPeriod"/>
            </a:pPr>
            <a:r>
              <a:rPr lang="en-US" sz="1100" dirty="0" smtClean="0"/>
              <a:t>Theme</a:t>
            </a:r>
          </a:p>
          <a:p>
            <a:pPr marL="1485900" lvl="2" indent="-342900">
              <a:buFont typeface="+mj-lt"/>
              <a:buAutoNum type="alphaUcPeriod"/>
            </a:pPr>
            <a:r>
              <a:rPr lang="en-US" sz="1100" dirty="0" smtClean="0"/>
              <a:t>Proposed Schedule</a:t>
            </a:r>
          </a:p>
          <a:p>
            <a:pPr marL="1485900" lvl="2" indent="-342900">
              <a:buFont typeface="+mj-lt"/>
              <a:buAutoNum type="alphaUcPeriod"/>
            </a:pPr>
            <a:r>
              <a:rPr lang="en-US" sz="1100" dirty="0" smtClean="0"/>
              <a:t>Friends of 4-H Event</a:t>
            </a:r>
          </a:p>
          <a:p>
            <a:pPr marL="1485900" lvl="2" indent="-342900">
              <a:buFont typeface="+mj-lt"/>
              <a:buAutoNum type="alphaUcPeriod"/>
            </a:pPr>
            <a:r>
              <a:rPr lang="en-US" sz="1100" dirty="0" smtClean="0"/>
              <a:t>Fair Book Updates</a:t>
            </a:r>
          </a:p>
          <a:p>
            <a:pPr marL="1085850" lvl="1" indent="-342900">
              <a:buFont typeface="+mj-lt"/>
              <a:buAutoNum type="alphaUcPeriod"/>
            </a:pPr>
            <a:r>
              <a:rPr lang="en-US" sz="1600" dirty="0" smtClean="0"/>
              <a:t>4-H Building Renovation Updates</a:t>
            </a:r>
          </a:p>
          <a:p>
            <a:pPr marL="1085850" lvl="1" indent="-342900">
              <a:buFont typeface="+mj-lt"/>
              <a:buAutoNum type="alphaUcPeriod"/>
            </a:pPr>
            <a:r>
              <a:rPr lang="en-US" sz="1600" dirty="0" smtClean="0"/>
              <a:t>2022 Achievement Banquet Planning Committee</a:t>
            </a:r>
          </a:p>
        </p:txBody>
      </p:sp>
      <p:sp>
        <p:nvSpPr>
          <p:cNvPr id="12" name="Rectangle 11"/>
          <p:cNvSpPr/>
          <p:nvPr/>
        </p:nvSpPr>
        <p:spPr>
          <a:xfrm>
            <a:off x="97019" y="97011"/>
            <a:ext cx="8952167" cy="6684924"/>
          </a:xfrm>
          <a:prstGeom prst="rect">
            <a:avLst/>
          </a:prstGeom>
          <a:noFill/>
          <a:ln w="38100" cmpd="sng">
            <a:solidFill>
              <a:srgbClr val="3E15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57200" y="1249421"/>
            <a:ext cx="8158682" cy="0"/>
          </a:xfrm>
          <a:prstGeom prst="line">
            <a:avLst/>
          </a:prstGeom>
          <a:ln>
            <a:solidFill>
              <a:srgbClr val="3E156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50969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Pledge of Allegiance and 4-H Pledge</a:t>
            </a:r>
            <a:br>
              <a:rPr lang="en-US" sz="2800" dirty="0"/>
            </a:br>
            <a:endParaRPr lang="en-US" sz="2800" dirty="0"/>
          </a:p>
        </p:txBody>
      </p:sp>
      <p:sp>
        <p:nvSpPr>
          <p:cNvPr id="12" name="Rectangle 11"/>
          <p:cNvSpPr/>
          <p:nvPr/>
        </p:nvSpPr>
        <p:spPr>
          <a:xfrm>
            <a:off x="97019" y="97011"/>
            <a:ext cx="8952167" cy="6684924"/>
          </a:xfrm>
          <a:prstGeom prst="rect">
            <a:avLst/>
          </a:prstGeom>
          <a:noFill/>
          <a:ln w="38100" cmpd="sng">
            <a:solidFill>
              <a:srgbClr val="3E15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57200" y="1249421"/>
            <a:ext cx="8158682" cy="0"/>
          </a:xfrm>
          <a:prstGeom prst="line">
            <a:avLst/>
          </a:prstGeom>
          <a:ln>
            <a:solidFill>
              <a:srgbClr val="3E156F"/>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249" y="1506596"/>
            <a:ext cx="6829425" cy="4202723"/>
          </a:xfrm>
          <a:prstGeom prst="rect">
            <a:avLst/>
          </a:prstGeom>
        </p:spPr>
      </p:pic>
    </p:spTree>
    <p:extLst>
      <p:ext uri="{BB962C8B-B14F-4D97-AF65-F5344CB8AC3E}">
        <p14:creationId xmlns:p14="http://schemas.microsoft.com/office/powerpoint/2010/main" val="9283483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Roll Call</a:t>
            </a:r>
            <a:endParaRPr lang="en-US" dirty="0"/>
          </a:p>
        </p:txBody>
      </p:sp>
      <p:sp>
        <p:nvSpPr>
          <p:cNvPr id="3" name="Text Placeholder 2"/>
          <p:cNvSpPr>
            <a:spLocks noGrp="1"/>
          </p:cNvSpPr>
          <p:nvPr>
            <p:ph type="body" sz="quarter" idx="13"/>
          </p:nvPr>
        </p:nvSpPr>
        <p:spPr/>
        <p:txBody>
          <a:bodyP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r>
              <a:rPr lang="en-US" sz="2800" i="1" dirty="0" smtClean="0"/>
              <a:t>What is your favorite 4-H project experience?</a:t>
            </a:r>
            <a:endParaRPr lang="en-US" sz="2800" i="1" dirty="0"/>
          </a:p>
        </p:txBody>
      </p:sp>
      <p:sp>
        <p:nvSpPr>
          <p:cNvPr id="12" name="Rectangle 11"/>
          <p:cNvSpPr/>
          <p:nvPr/>
        </p:nvSpPr>
        <p:spPr>
          <a:xfrm>
            <a:off x="97019" y="97011"/>
            <a:ext cx="8952167" cy="6684924"/>
          </a:xfrm>
          <a:prstGeom prst="rect">
            <a:avLst/>
          </a:prstGeom>
          <a:noFill/>
          <a:ln w="38100" cmpd="sng">
            <a:solidFill>
              <a:srgbClr val="3E15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57200" y="1249421"/>
            <a:ext cx="8158682" cy="0"/>
          </a:xfrm>
          <a:prstGeom prst="line">
            <a:avLst/>
          </a:prstGeom>
          <a:ln>
            <a:solidFill>
              <a:srgbClr val="3E156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72822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Minutes</a:t>
            </a:r>
          </a:p>
        </p:txBody>
      </p:sp>
      <p:sp>
        <p:nvSpPr>
          <p:cNvPr id="3" name="Text Placeholder 2"/>
          <p:cNvSpPr>
            <a:spLocks noGrp="1"/>
          </p:cNvSpPr>
          <p:nvPr>
            <p:ph type="body" sz="quarter" idx="13"/>
          </p:nvPr>
        </p:nvSpPr>
        <p:spPr>
          <a:xfrm>
            <a:off x="457200" y="1303338"/>
            <a:ext cx="8158163" cy="4684224"/>
          </a:xfrm>
        </p:spPr>
        <p:txBody>
          <a:bodyPr>
            <a:noAutofit/>
          </a:bodyPr>
          <a:lstStyle/>
          <a:p>
            <a:r>
              <a:rPr lang="en-US" sz="1200" b="1" u="sng" dirty="0"/>
              <a:t>4-H Council January Meeting Minutes</a:t>
            </a:r>
            <a:endParaRPr lang="en-US" sz="1200" dirty="0"/>
          </a:p>
          <a:p>
            <a:r>
              <a:rPr lang="en-US" sz="1200" b="1" dirty="0"/>
              <a:t> </a:t>
            </a:r>
            <a:endParaRPr lang="en-US" sz="1200" dirty="0"/>
          </a:p>
          <a:p>
            <a:r>
              <a:rPr lang="en-US" sz="1200" dirty="0"/>
              <a:t>The meeting of the Marion County 4-H Council was held on Sunday, January 16 at 7:00 p.m. via zoom.   </a:t>
            </a:r>
          </a:p>
          <a:p>
            <a:r>
              <a:rPr lang="en-US" sz="1200" dirty="0"/>
              <a:t> </a:t>
            </a:r>
          </a:p>
          <a:p>
            <a:r>
              <a:rPr lang="en-US" sz="1200" b="1" dirty="0"/>
              <a:t>The meeting was called to order by President Ashley Peters</a:t>
            </a:r>
            <a:r>
              <a:rPr lang="en-US" sz="1200" dirty="0"/>
              <a:t>.   The Pledge of Allegiance and the 4-H Pledge were recited and roll call was answered by 8 youth, 10 adults, 1 guest and Extension Agents Tristen Cope and Ricky Roberts.   Roll call was taken by verbally responding to the question “What is the name of a pet you have?”</a:t>
            </a:r>
          </a:p>
          <a:p>
            <a:r>
              <a:rPr lang="en-US" sz="1200" dirty="0"/>
              <a:t> </a:t>
            </a:r>
          </a:p>
          <a:p>
            <a:r>
              <a:rPr lang="en-US" sz="1200" b="1" dirty="0"/>
              <a:t>The October minutes</a:t>
            </a:r>
            <a:r>
              <a:rPr lang="en-US" sz="1200" dirty="0"/>
              <a:t> were read by Secretary </a:t>
            </a:r>
            <a:r>
              <a:rPr lang="en-US" sz="1200" dirty="0" err="1"/>
              <a:t>Karsen</a:t>
            </a:r>
            <a:r>
              <a:rPr lang="en-US" sz="1200" dirty="0"/>
              <a:t> </a:t>
            </a:r>
            <a:r>
              <a:rPr lang="en-US" sz="1200" dirty="0" err="1"/>
              <a:t>Kroupa</a:t>
            </a:r>
            <a:r>
              <a:rPr lang="en-US" sz="1200" dirty="0"/>
              <a:t>.   Minutes were approved as read with a motion to accept by Noah Schmidt and seconded by Daniel </a:t>
            </a:r>
            <a:r>
              <a:rPr lang="en-US" sz="1200" dirty="0" err="1"/>
              <a:t>Rziha</a:t>
            </a:r>
            <a:r>
              <a:rPr lang="en-US" sz="1200" dirty="0"/>
              <a:t>. </a:t>
            </a:r>
          </a:p>
          <a:p>
            <a:r>
              <a:rPr lang="en-US" sz="1200" dirty="0"/>
              <a:t> </a:t>
            </a:r>
          </a:p>
          <a:p>
            <a:r>
              <a:rPr lang="en-US" sz="1200" b="1" dirty="0"/>
              <a:t>Communications</a:t>
            </a:r>
            <a:r>
              <a:rPr lang="en-US" sz="1200" dirty="0"/>
              <a:t>: Lindsey </a:t>
            </a:r>
            <a:r>
              <a:rPr lang="en-US" sz="1200" dirty="0" err="1"/>
              <a:t>Buechman</a:t>
            </a:r>
            <a:r>
              <a:rPr lang="en-US" sz="1200" dirty="0"/>
              <a:t>, a 4-H member of the </a:t>
            </a:r>
            <a:r>
              <a:rPr lang="en-US" sz="1200" dirty="0" err="1"/>
              <a:t>Willowdale</a:t>
            </a:r>
            <a:r>
              <a:rPr lang="en-US" sz="1200" dirty="0"/>
              <a:t> Club in Dickinson County, thanked the 4-H Council for a donation she received to assist with travel expenses to the National 4-H Congress, which was held on November 26-30, 2021.   She presented information regarding leadership skills learned at Congress, shared community service projects completed in Atlanta, and encouraged any 4-H member who qualifies at the national level to attend in the future.   She also mentioned that a highlight of her trip was touring downtown Atlanta and a Coca-Cola factory.   </a:t>
            </a:r>
          </a:p>
          <a:p>
            <a:r>
              <a:rPr lang="en-US" sz="1200" dirty="0"/>
              <a:t> </a:t>
            </a:r>
          </a:p>
          <a:p>
            <a:r>
              <a:rPr lang="en-US" sz="1200" dirty="0"/>
              <a:t>4-H Council also received two donations from </a:t>
            </a:r>
            <a:r>
              <a:rPr lang="en-US" sz="1200" dirty="0" err="1"/>
              <a:t>Orsted</a:t>
            </a:r>
            <a:r>
              <a:rPr lang="en-US" sz="1200" dirty="0"/>
              <a:t>.  </a:t>
            </a:r>
            <a:r>
              <a:rPr lang="en-US" sz="1200" dirty="0" err="1" smtClean="0"/>
              <a:t>Orsted</a:t>
            </a:r>
            <a:r>
              <a:rPr lang="en-US" sz="1200" dirty="0" smtClean="0"/>
              <a:t> </a:t>
            </a:r>
            <a:r>
              <a:rPr lang="en-US" sz="1200" dirty="0"/>
              <a:t>is a business associated with a wind farm project that is currently being developed near Peabody.   A $ 500 donation was given to Council (is to be spent as Council sees fit) and a $ 5,000 donation was given to the Endowment Fund (is to be spent on improvements for the Public Announcement system at the Fairground).  </a:t>
            </a:r>
            <a:r>
              <a:rPr lang="en-US" sz="1200" dirty="0" err="1"/>
              <a:t>Orstead</a:t>
            </a:r>
            <a:r>
              <a:rPr lang="en-US" sz="1200" dirty="0"/>
              <a:t> would like to meet with the 4H Council in the future to present information about how they can help 4-H clubs through different educational projects regarding STEM learning.   </a:t>
            </a:r>
          </a:p>
          <a:p>
            <a:r>
              <a:rPr lang="en-US" sz="1200" dirty="0"/>
              <a:t> </a:t>
            </a:r>
          </a:p>
        </p:txBody>
      </p:sp>
      <p:sp>
        <p:nvSpPr>
          <p:cNvPr id="12" name="Rectangle 11"/>
          <p:cNvSpPr/>
          <p:nvPr/>
        </p:nvSpPr>
        <p:spPr>
          <a:xfrm>
            <a:off x="97019" y="97011"/>
            <a:ext cx="8952167" cy="6684924"/>
          </a:xfrm>
          <a:prstGeom prst="rect">
            <a:avLst/>
          </a:prstGeom>
          <a:noFill/>
          <a:ln w="38100" cmpd="sng">
            <a:solidFill>
              <a:srgbClr val="3E15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57200" y="1249421"/>
            <a:ext cx="8158682" cy="0"/>
          </a:xfrm>
          <a:prstGeom prst="line">
            <a:avLst/>
          </a:prstGeom>
          <a:ln>
            <a:solidFill>
              <a:srgbClr val="3E156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90042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Minutes Cont’d…</a:t>
            </a:r>
          </a:p>
        </p:txBody>
      </p:sp>
      <p:sp>
        <p:nvSpPr>
          <p:cNvPr id="3" name="Text Placeholder 2"/>
          <p:cNvSpPr>
            <a:spLocks noGrp="1"/>
          </p:cNvSpPr>
          <p:nvPr>
            <p:ph type="body" sz="quarter" idx="13"/>
          </p:nvPr>
        </p:nvSpPr>
        <p:spPr>
          <a:xfrm>
            <a:off x="457200" y="1303338"/>
            <a:ext cx="8158163" cy="5161072"/>
          </a:xfrm>
        </p:spPr>
        <p:txBody>
          <a:bodyPr>
            <a:noAutofit/>
          </a:bodyPr>
          <a:lstStyle/>
          <a:p>
            <a:r>
              <a:rPr lang="en-US" sz="1400" b="1" dirty="0"/>
              <a:t>The financial report</a:t>
            </a:r>
            <a:r>
              <a:rPr lang="en-US" sz="1400" dirty="0"/>
              <a:t> was presented by Treasurer Noah Schmidt.   The 4H Council October 1, 2021 balance was $ 10,506.43.  Income of $ 1821.24 was received, expenses of $ 612.00 were incurred, which left the balance of $ 11,715.67 on December 31, 2021.   Noah broke down balances by category as part of the financial report; a motion to approve was made by Kimberly </a:t>
            </a:r>
            <a:r>
              <a:rPr lang="en-US" sz="1400" dirty="0" err="1"/>
              <a:t>Kroupa</a:t>
            </a:r>
            <a:r>
              <a:rPr lang="en-US" sz="1400" dirty="0"/>
              <a:t> and a second by Noah. </a:t>
            </a:r>
          </a:p>
          <a:p>
            <a:r>
              <a:rPr lang="en-US" sz="1400" dirty="0"/>
              <a:t> </a:t>
            </a:r>
          </a:p>
          <a:p>
            <a:r>
              <a:rPr lang="en-US" sz="1400" b="1" dirty="0"/>
              <a:t>Committee Reports</a:t>
            </a:r>
            <a:r>
              <a:rPr lang="en-US" sz="1400" dirty="0"/>
              <a:t> were presented as follows</a:t>
            </a:r>
            <a:r>
              <a:rPr lang="en-US" sz="1400" dirty="0" smtClean="0"/>
              <a:t>:</a:t>
            </a:r>
            <a:endParaRPr lang="en-US" sz="1400" dirty="0"/>
          </a:p>
          <a:p>
            <a:r>
              <a:rPr lang="en-US" sz="1400" dirty="0"/>
              <a:t>There were no committee reports presented; however, committee sign-ups were shared with participants.   It is important to note that 4-H Council Committee are limited to council members only.   Club leaders should encourage club members to sign-up to serve on Council committees. </a:t>
            </a:r>
          </a:p>
          <a:p>
            <a:r>
              <a:rPr lang="en-US" sz="1400" dirty="0"/>
              <a:t>	</a:t>
            </a:r>
          </a:p>
          <a:p>
            <a:r>
              <a:rPr lang="en-US" sz="1400" b="1" dirty="0" smtClean="0"/>
              <a:t>Unfinished </a:t>
            </a:r>
            <a:r>
              <a:rPr lang="en-US" sz="1400" b="1" dirty="0"/>
              <a:t>(Old) business was discussed as follows</a:t>
            </a:r>
            <a:r>
              <a:rPr lang="en-US" sz="1400" b="1" dirty="0" smtClean="0"/>
              <a:t>:</a:t>
            </a:r>
            <a:endParaRPr lang="en-US" sz="1400" dirty="0"/>
          </a:p>
          <a:p>
            <a:r>
              <a:rPr lang="en-US" sz="1400" dirty="0"/>
              <a:t>A financial review was completed by the Happy Hustlers 4-H Club.   Other clubs in our county need to try to get this done as soon as possible.   A financial review is necessary to ensure that we are properly accounting for club finances and documenting income/expenses.    </a:t>
            </a:r>
          </a:p>
          <a:p>
            <a:r>
              <a:rPr lang="en-US" sz="1400" dirty="0"/>
              <a:t> </a:t>
            </a:r>
          </a:p>
          <a:p>
            <a:r>
              <a:rPr lang="en-US" sz="1400" dirty="0"/>
              <a:t>Charlie Peters resigned his post as 4-H Council Vice-President on January 12, 2022.   The Council will need to elect a new vice president.    The following were nominated: Eli Boden, Olivia Carlson, Alex Young, Sara Groening, and Riley Thomas.   Eli and Olivia declined the nominations.   Daniel made the motion that nominations cease; Noah seconded.  A vote was held among members and Alex Young was elected to serve as the 4-H Council Vice President. </a:t>
            </a:r>
          </a:p>
        </p:txBody>
      </p:sp>
      <p:sp>
        <p:nvSpPr>
          <p:cNvPr id="12" name="Rectangle 11"/>
          <p:cNvSpPr/>
          <p:nvPr/>
        </p:nvSpPr>
        <p:spPr>
          <a:xfrm>
            <a:off x="97019" y="97011"/>
            <a:ext cx="8952167" cy="6684924"/>
          </a:xfrm>
          <a:prstGeom prst="rect">
            <a:avLst/>
          </a:prstGeom>
          <a:noFill/>
          <a:ln w="38100" cmpd="sng">
            <a:solidFill>
              <a:srgbClr val="3E15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57200" y="1249421"/>
            <a:ext cx="8158682" cy="0"/>
          </a:xfrm>
          <a:prstGeom prst="line">
            <a:avLst/>
          </a:prstGeom>
          <a:ln>
            <a:solidFill>
              <a:srgbClr val="3E156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17628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Minutes Cont’d…</a:t>
            </a:r>
          </a:p>
        </p:txBody>
      </p:sp>
      <p:sp>
        <p:nvSpPr>
          <p:cNvPr id="3" name="Text Placeholder 2"/>
          <p:cNvSpPr>
            <a:spLocks noGrp="1"/>
          </p:cNvSpPr>
          <p:nvPr>
            <p:ph type="body" sz="quarter" idx="13"/>
          </p:nvPr>
        </p:nvSpPr>
        <p:spPr>
          <a:xfrm>
            <a:off x="457200" y="1303338"/>
            <a:ext cx="8158163" cy="5353494"/>
          </a:xfrm>
        </p:spPr>
        <p:txBody>
          <a:bodyPr>
            <a:noAutofit/>
          </a:bodyPr>
          <a:lstStyle/>
          <a:p>
            <a:r>
              <a:rPr lang="en-US" sz="1200" b="1" dirty="0"/>
              <a:t>New Business was discussed as follows:</a:t>
            </a:r>
            <a:endParaRPr lang="en-US" sz="1200" dirty="0"/>
          </a:p>
          <a:p>
            <a:r>
              <a:rPr lang="en-US" sz="1200" dirty="0"/>
              <a:t>Club Day will be held on Saturday, February 12. 2022 in Abilene.   Registration needs to be completed by January 20.   Some concerns were presented regarding the location.   Tristen shared that the intention in the future is to alternate locations between Dickinson and Marion County.   Top Purples will go on to compete at Regional Club Day which will be held on March 26 in Clay Center.   </a:t>
            </a:r>
          </a:p>
          <a:p>
            <a:r>
              <a:rPr lang="en-US" sz="1200" dirty="0"/>
              <a:t> </a:t>
            </a:r>
          </a:p>
          <a:p>
            <a:r>
              <a:rPr lang="en-US" sz="1200" dirty="0"/>
              <a:t>Flint Hills Counterpoint, a group encouraging interest in the arts, will be hosting a “Make and Take” art class for youth artists on February 19, 2022 at the Marion County Lake Hall.  Participants will make a tote bag inspired by farm animals.   There is no cost to attend and 4-Hers are encouraged to check out this opportunity.    Flint Hills Counterpoint is also hosting a Baby Farm Animal tour on March 5.   The group would like for 4-H Clubs/Participants to consider donating snacks, set up photo booths, present project talks, etc.   Any club or participant interested in assisting should contact Tristan for more information. </a:t>
            </a:r>
          </a:p>
          <a:p>
            <a:r>
              <a:rPr lang="en-US" sz="1200" dirty="0"/>
              <a:t> </a:t>
            </a:r>
          </a:p>
          <a:p>
            <a:r>
              <a:rPr lang="en-US" sz="1200" dirty="0"/>
              <a:t>Scholarship Deadlines are quickly approaching, more information can be found on the state Chisholm Trail 4-H websites.  </a:t>
            </a:r>
          </a:p>
          <a:p>
            <a:r>
              <a:rPr lang="en-US" sz="1200" dirty="0"/>
              <a:t> </a:t>
            </a:r>
          </a:p>
          <a:p>
            <a:r>
              <a:rPr lang="en-US" sz="1200" dirty="0"/>
              <a:t>The Spring Beef Show will be held on April 1, 2022.   Registration is available on the Chisholm Trail website.  </a:t>
            </a:r>
          </a:p>
          <a:p>
            <a:r>
              <a:rPr lang="en-US" sz="1200" dirty="0"/>
              <a:t> </a:t>
            </a:r>
          </a:p>
          <a:p>
            <a:r>
              <a:rPr lang="en-US" sz="1200" dirty="0"/>
              <a:t>The Dickinson County 4-H basketball tournament will be held on Saturday, March 12, 2022.   Teams must register by Jan. 20 and information can be found on the Chisholm Trail webpage.  </a:t>
            </a:r>
          </a:p>
          <a:p>
            <a:r>
              <a:rPr lang="en-US" sz="1200" dirty="0"/>
              <a:t> </a:t>
            </a:r>
          </a:p>
          <a:p>
            <a:r>
              <a:rPr lang="en-US" sz="1200" dirty="0"/>
              <a:t>A reminder was provided for clubs to continue to work to mitigate the spread of Co-Vid 19 and new variants.  Clubs should still be considering social distancing, proper sanitation, and providing zoom options to join meetings.  </a:t>
            </a:r>
          </a:p>
          <a:p>
            <a:r>
              <a:rPr lang="en-US" sz="1200" dirty="0"/>
              <a:t> </a:t>
            </a:r>
          </a:p>
          <a:p>
            <a:r>
              <a:rPr lang="en-US" sz="1200" dirty="0"/>
              <a:t>The next 4-H Council Meeting will be held on Sunday, March 20 at 7:00 p.m</a:t>
            </a:r>
            <a:r>
              <a:rPr lang="en-US" sz="1200" dirty="0" smtClean="0"/>
              <a:t>.</a:t>
            </a:r>
            <a:endParaRPr lang="en-US" sz="1200" dirty="0"/>
          </a:p>
          <a:p>
            <a:r>
              <a:rPr lang="en-US" sz="1200" b="1" dirty="0"/>
              <a:t>A motion to adjourn</a:t>
            </a:r>
            <a:r>
              <a:rPr lang="en-US" sz="1200" dirty="0"/>
              <a:t> was made by Noah and </a:t>
            </a:r>
            <a:r>
              <a:rPr lang="en-US" sz="1200" dirty="0" err="1"/>
              <a:t>Karsen</a:t>
            </a:r>
            <a:r>
              <a:rPr lang="en-US" sz="1200" dirty="0"/>
              <a:t> seconded.    </a:t>
            </a:r>
          </a:p>
          <a:p>
            <a:r>
              <a:rPr lang="en-US" sz="1200" dirty="0"/>
              <a:t>	</a:t>
            </a:r>
          </a:p>
        </p:txBody>
      </p:sp>
      <p:sp>
        <p:nvSpPr>
          <p:cNvPr id="12" name="Rectangle 11"/>
          <p:cNvSpPr/>
          <p:nvPr/>
        </p:nvSpPr>
        <p:spPr>
          <a:xfrm>
            <a:off x="97019" y="97011"/>
            <a:ext cx="8952167" cy="6684924"/>
          </a:xfrm>
          <a:prstGeom prst="rect">
            <a:avLst/>
          </a:prstGeom>
          <a:noFill/>
          <a:ln w="38100" cmpd="sng">
            <a:solidFill>
              <a:srgbClr val="3E15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57200" y="1249421"/>
            <a:ext cx="8158682" cy="0"/>
          </a:xfrm>
          <a:prstGeom prst="line">
            <a:avLst/>
          </a:prstGeom>
          <a:ln>
            <a:solidFill>
              <a:srgbClr val="3E156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95362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Communications </a:t>
            </a:r>
            <a:endParaRPr lang="en-US" sz="2800" dirty="0"/>
          </a:p>
        </p:txBody>
      </p:sp>
      <p:sp>
        <p:nvSpPr>
          <p:cNvPr id="12" name="Rectangle 11"/>
          <p:cNvSpPr/>
          <p:nvPr/>
        </p:nvSpPr>
        <p:spPr>
          <a:xfrm>
            <a:off x="97019" y="97011"/>
            <a:ext cx="8952167" cy="6684924"/>
          </a:xfrm>
          <a:prstGeom prst="rect">
            <a:avLst/>
          </a:prstGeom>
          <a:noFill/>
          <a:ln w="38100" cmpd="sng">
            <a:solidFill>
              <a:srgbClr val="3E15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57200" y="1249421"/>
            <a:ext cx="8158682" cy="0"/>
          </a:xfrm>
          <a:prstGeom prst="line">
            <a:avLst/>
          </a:prstGeom>
          <a:ln>
            <a:solidFill>
              <a:srgbClr val="3E156F"/>
            </a:solidFill>
          </a:ln>
          <a:effectLst/>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457200" y="1448576"/>
            <a:ext cx="8092440" cy="2616101"/>
          </a:xfrm>
          <a:prstGeom prst="rect">
            <a:avLst/>
          </a:prstGeom>
        </p:spPr>
        <p:txBody>
          <a:bodyPr wrap="square">
            <a:spAutoFit/>
          </a:bodyPr>
          <a:lstStyle/>
          <a:p>
            <a:pPr algn="ctr"/>
            <a:r>
              <a:rPr lang="en-US" sz="4400" b="1" dirty="0" smtClean="0"/>
              <a:t>Club Report Out!!</a:t>
            </a:r>
            <a:endParaRPr lang="en-US" sz="4000" b="1" i="1" dirty="0"/>
          </a:p>
          <a:p>
            <a:pPr algn="ctr"/>
            <a:endParaRPr lang="en-US" sz="4000" b="1" i="1" dirty="0" smtClean="0"/>
          </a:p>
          <a:p>
            <a:pPr algn="ctr"/>
            <a:r>
              <a:rPr lang="en-US" sz="4000" b="1" i="1" dirty="0" smtClean="0"/>
              <a:t>What is something your Club has done this Spring?!</a:t>
            </a:r>
            <a:endParaRPr lang="en-US" sz="4000" b="1" i="1" dirty="0"/>
          </a:p>
        </p:txBody>
      </p:sp>
    </p:spTree>
    <p:extLst>
      <p:ext uri="{BB962C8B-B14F-4D97-AF65-F5344CB8AC3E}">
        <p14:creationId xmlns:p14="http://schemas.microsoft.com/office/powerpoint/2010/main" val="5582398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rot="5400000">
            <a:off x="2123660" y="185802"/>
            <a:ext cx="4680067" cy="7068292"/>
          </a:xfrm>
          <a:prstGeom prst="rect">
            <a:avLst/>
          </a:prstGeom>
        </p:spPr>
      </p:pic>
      <p:sp>
        <p:nvSpPr>
          <p:cNvPr id="2" name="Title 1"/>
          <p:cNvSpPr>
            <a:spLocks noGrp="1"/>
          </p:cNvSpPr>
          <p:nvPr>
            <p:ph type="title"/>
          </p:nvPr>
        </p:nvSpPr>
        <p:spPr/>
        <p:txBody>
          <a:bodyPr/>
          <a:lstStyle/>
          <a:p>
            <a:r>
              <a:rPr lang="en-US" sz="4000" dirty="0" smtClean="0"/>
              <a:t>Treasurer’s Report</a:t>
            </a:r>
            <a:endParaRPr lang="en-US" sz="2800" dirty="0"/>
          </a:p>
        </p:txBody>
      </p:sp>
      <p:sp>
        <p:nvSpPr>
          <p:cNvPr id="12" name="Rectangle 11"/>
          <p:cNvSpPr/>
          <p:nvPr/>
        </p:nvSpPr>
        <p:spPr>
          <a:xfrm>
            <a:off x="97019" y="97011"/>
            <a:ext cx="8952167" cy="6684924"/>
          </a:xfrm>
          <a:prstGeom prst="rect">
            <a:avLst/>
          </a:prstGeom>
          <a:noFill/>
          <a:ln w="38100" cmpd="sng">
            <a:solidFill>
              <a:srgbClr val="3E15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57200" y="1249421"/>
            <a:ext cx="8158682" cy="0"/>
          </a:xfrm>
          <a:prstGeom prst="line">
            <a:avLst/>
          </a:prstGeom>
          <a:ln>
            <a:solidFill>
              <a:srgbClr val="3E156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08503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2828</TotalTime>
  <Words>380</Words>
  <Application>Microsoft Office PowerPoint</Application>
  <PresentationFormat>On-screen Show (4:3)</PresentationFormat>
  <Paragraphs>109</Paragraphs>
  <Slides>16</Slides>
  <Notes>1</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Marion County 4-H Council</vt:lpstr>
      <vt:lpstr>Agenda</vt:lpstr>
      <vt:lpstr>Pledge of Allegiance and 4-H Pledge </vt:lpstr>
      <vt:lpstr>Roll Call</vt:lpstr>
      <vt:lpstr>Minutes</vt:lpstr>
      <vt:lpstr>Minutes Cont’d…</vt:lpstr>
      <vt:lpstr>Minutes Cont’d…</vt:lpstr>
      <vt:lpstr>Communications </vt:lpstr>
      <vt:lpstr>Treasurer’s Report</vt:lpstr>
      <vt:lpstr>Committee Reports</vt:lpstr>
      <vt:lpstr>Unfinished Business</vt:lpstr>
      <vt:lpstr>New Business</vt:lpstr>
      <vt:lpstr>New Business</vt:lpstr>
      <vt:lpstr>New Business</vt:lpstr>
      <vt:lpstr>Adjourn</vt:lpstr>
      <vt:lpstr>Upcoming events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Armando Rodriguez</dc:creator>
  <cp:lastModifiedBy>FCS</cp:lastModifiedBy>
  <cp:revision>79</cp:revision>
  <dcterms:created xsi:type="dcterms:W3CDTF">2016-07-26T15:20:25Z</dcterms:created>
  <dcterms:modified xsi:type="dcterms:W3CDTF">2022-03-20T23:36:10Z</dcterms:modified>
</cp:coreProperties>
</file>