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4" r:id="rId2"/>
    <p:sldId id="256" r:id="rId3"/>
    <p:sldId id="257" r:id="rId4"/>
    <p:sldId id="258" r:id="rId5"/>
    <p:sldId id="259" r:id="rId6"/>
    <p:sldId id="275" r:id="rId7"/>
    <p:sldId id="276" r:id="rId8"/>
    <p:sldId id="277" r:id="rId9"/>
    <p:sldId id="283" r:id="rId10"/>
    <p:sldId id="262" r:id="rId11"/>
    <p:sldId id="263" r:id="rId12"/>
    <p:sldId id="264" r:id="rId13"/>
    <p:sldId id="265" r:id="rId14"/>
    <p:sldId id="267" r:id="rId15"/>
    <p:sldId id="285" r:id="rId16"/>
    <p:sldId id="286" r:id="rId17"/>
    <p:sldId id="282"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1" autoAdjust="0"/>
    <p:restoredTop sz="87424" autoAdjust="0"/>
  </p:normalViewPr>
  <p:slideViewPr>
    <p:cSldViewPr snapToGrid="0" snapToObjects="1">
      <p:cViewPr varScale="1">
        <p:scale>
          <a:sx n="115" d="100"/>
          <a:sy n="115" d="100"/>
        </p:scale>
        <p:origin x="180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5D33E-7A3F-4956-A38F-13CA8A3F44C4}" type="datetimeFigureOut">
              <a:rPr lang="en-US" smtClean="0"/>
              <a:t>3/6/2023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86E3A-9AD2-4743-B453-99D1B22071E0}" type="slidenum">
              <a:rPr lang="en-US" smtClean="0"/>
              <a:t>‹#›</a:t>
            </a:fld>
            <a:endParaRPr lang="en-US"/>
          </a:p>
        </p:txBody>
      </p:sp>
    </p:spTree>
    <p:extLst>
      <p:ext uri="{BB962C8B-B14F-4D97-AF65-F5344CB8AC3E}">
        <p14:creationId xmlns:p14="http://schemas.microsoft.com/office/powerpoint/2010/main" val="337021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Lindsey is a 10-year member of the </a:t>
            </a:r>
            <a:r>
              <a:rPr lang="en-US" sz="1200" dirty="0" err="1" smtClean="0"/>
              <a:t>Willowdale</a:t>
            </a:r>
            <a:r>
              <a:rPr lang="en-US" sz="1200" dirty="0" smtClean="0"/>
              <a:t> Club in Dickinson County, which is now part of the Chisholm Trail District.   Lindsey has been selected as a Kansas Representative for National 4H Congress and is seeking donations to assist with the expenses of the trip. </a:t>
            </a:r>
            <a:endParaRPr lang="en-US" dirty="0"/>
          </a:p>
        </p:txBody>
      </p:sp>
      <p:sp>
        <p:nvSpPr>
          <p:cNvPr id="4" name="Slide Number Placeholder 3"/>
          <p:cNvSpPr>
            <a:spLocks noGrp="1"/>
          </p:cNvSpPr>
          <p:nvPr>
            <p:ph type="sldNum" sz="quarter" idx="10"/>
          </p:nvPr>
        </p:nvSpPr>
        <p:spPr/>
        <p:txBody>
          <a:bodyPr/>
          <a:lstStyle/>
          <a:p>
            <a:fld id="{BCA86E3A-9AD2-4743-B453-99D1B22071E0}" type="slidenum">
              <a:rPr lang="en-US" smtClean="0"/>
              <a:t>10</a:t>
            </a:fld>
            <a:endParaRPr lang="en-US"/>
          </a:p>
        </p:txBody>
      </p:sp>
    </p:spTree>
    <p:extLst>
      <p:ext uri="{BB962C8B-B14F-4D97-AF65-F5344CB8AC3E}">
        <p14:creationId xmlns:p14="http://schemas.microsoft.com/office/powerpoint/2010/main" val="41360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2933" y="1580091"/>
            <a:ext cx="3691467" cy="1470025"/>
          </a:xfrm>
        </p:spPr>
        <p:txBody>
          <a:bodyPr/>
          <a:lstStyle>
            <a:lvl1pPr>
              <a:defRPr baseline="0"/>
            </a:lvl1pPr>
          </a:lstStyle>
          <a:p>
            <a:r>
              <a:rPr lang="en-US" dirty="0" smtClean="0"/>
              <a:t>Click to</a:t>
            </a:r>
            <a:br>
              <a:rPr lang="en-US" dirty="0" smtClean="0"/>
            </a:br>
            <a:r>
              <a:rPr lang="en-US" dirty="0" smtClean="0"/>
              <a:t>add title</a:t>
            </a:r>
          </a:p>
        </p:txBody>
      </p:sp>
      <p:sp>
        <p:nvSpPr>
          <p:cNvPr id="3" name="Subtitle 2"/>
          <p:cNvSpPr>
            <a:spLocks noGrp="1"/>
          </p:cNvSpPr>
          <p:nvPr>
            <p:ph type="subTitle" idx="1" hasCustomPrompt="1"/>
          </p:nvPr>
        </p:nvSpPr>
        <p:spPr>
          <a:xfrm>
            <a:off x="1032933" y="3149600"/>
            <a:ext cx="3691467" cy="380999"/>
          </a:xfrm>
        </p:spPr>
        <p:txBody>
          <a:bodyPr/>
          <a:lstStyle>
            <a:lvl1pPr marL="0" indent="0" algn="l">
              <a:buNone/>
              <a:defRPr baseline="0">
                <a:solidFill>
                  <a:srgbClr val="3E15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8" name="Picture Placeholder 7"/>
          <p:cNvSpPr>
            <a:spLocks noGrp="1"/>
          </p:cNvSpPr>
          <p:nvPr>
            <p:ph type="pic" sz="quarter" idx="10"/>
          </p:nvPr>
        </p:nvSpPr>
        <p:spPr>
          <a:xfrm>
            <a:off x="5232400" y="0"/>
            <a:ext cx="3911600" cy="6858000"/>
          </a:xfrm>
        </p:spPr>
        <p:txBody>
          <a:bodyPr>
            <a:normAutofit/>
          </a:bodyPr>
          <a:lstStyle>
            <a:lvl1pPr>
              <a:defRPr sz="1800" baseline="0"/>
            </a:lvl1pPr>
          </a:lstStyle>
          <a:p>
            <a:endParaRPr lang="en-US" dirty="0" smtClean="0"/>
          </a:p>
          <a:p>
            <a:r>
              <a:rPr lang="en-US" dirty="0" smtClean="0"/>
              <a:t>Drag image here to</a:t>
            </a:r>
          </a:p>
          <a:p>
            <a:r>
              <a:rPr lang="en-US" dirty="0" smtClean="0"/>
              <a:t>click icon to add image</a:t>
            </a:r>
            <a:endParaRPr lang="en-US" dirty="0"/>
          </a:p>
        </p:txBody>
      </p:sp>
    </p:spTree>
    <p:extLst>
      <p:ext uri="{BB962C8B-B14F-4D97-AF65-F5344CB8AC3E}">
        <p14:creationId xmlns:p14="http://schemas.microsoft.com/office/powerpoint/2010/main" val="25577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87238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882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Ffth</a:t>
            </a:r>
            <a:r>
              <a:rPr lang="en-US" dirty="0" smtClean="0"/>
              <a:t> level</a:t>
            </a:r>
            <a:endParaRPr lang="en-US" dirty="0"/>
          </a:p>
        </p:txBody>
      </p:sp>
    </p:spTree>
    <p:extLst>
      <p:ext uri="{BB962C8B-B14F-4D97-AF65-F5344CB8AC3E}">
        <p14:creationId xmlns:p14="http://schemas.microsoft.com/office/powerpoint/2010/main" val="296542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929"/>
            <a:ext cx="8158682" cy="722593"/>
          </a:xfrm>
        </p:spPr>
        <p:txBody>
          <a:bodyPr anchor="ctr" anchorCtr="0"/>
          <a:lstStyle>
            <a:lvl1pPr algn="ctr">
              <a:defRPr sz="4800" b="1" cap="all" baseline="0"/>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0" y="1303338"/>
            <a:ext cx="8158163" cy="4398866"/>
          </a:xfrm>
        </p:spPr>
        <p:txBody>
          <a:bodyPr>
            <a:normAutofit/>
          </a:bodyPr>
          <a:lstStyle>
            <a:lvl1pPr>
              <a:defRPr sz="1800" b="0" i="0" baseline="0"/>
            </a:lvl1pPr>
          </a:lstStyle>
          <a:p>
            <a:pPr lvl="0"/>
            <a:r>
              <a:rPr lang="en-US" dirty="0" smtClean="0"/>
              <a:t>Click to add text</a:t>
            </a:r>
          </a:p>
        </p:txBody>
      </p:sp>
    </p:spTree>
    <p:extLst>
      <p:ext uri="{BB962C8B-B14F-4D97-AF65-F5344CB8AC3E}">
        <p14:creationId xmlns:p14="http://schemas.microsoft.com/office/powerpoint/2010/main" val="42644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9915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067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270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05363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0592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3/6/2023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876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529" y="1718864"/>
            <a:ext cx="3435718" cy="1551395"/>
          </a:xfrm>
          <a:prstGeom prst="rect">
            <a:avLst/>
          </a:prstGeom>
        </p:spPr>
        <p:txBody>
          <a:bodyPr vert="horz" lIns="91440" tIns="45720" rIns="91440" bIns="45720" rtlCol="0" anchor="ctr">
            <a:noAutofit/>
          </a:bodyPr>
          <a:lstStyle/>
          <a:p>
            <a:r>
              <a:rPr lang="en-US" dirty="0" smtClean="0"/>
              <a:t>Click to </a:t>
            </a:r>
            <a:br>
              <a:rPr lang="en-US" dirty="0" smtClean="0"/>
            </a:br>
            <a:r>
              <a:rPr lang="en-US" dirty="0" smtClean="0"/>
              <a:t>add title</a:t>
            </a:r>
            <a:endParaRPr lang="en-US" dirty="0"/>
          </a:p>
        </p:txBody>
      </p:sp>
      <p:sp>
        <p:nvSpPr>
          <p:cNvPr id="3" name="Text Placeholder 2"/>
          <p:cNvSpPr>
            <a:spLocks noGrp="1"/>
          </p:cNvSpPr>
          <p:nvPr>
            <p:ph type="body" idx="1"/>
          </p:nvPr>
        </p:nvSpPr>
        <p:spPr>
          <a:xfrm>
            <a:off x="963529" y="3378161"/>
            <a:ext cx="3435718" cy="466537"/>
          </a:xfrm>
          <a:prstGeom prst="rect">
            <a:avLst/>
          </a:prstGeom>
        </p:spPr>
        <p:txBody>
          <a:bodyPr vert="horz" lIns="91440" tIns="45720" rIns="91440" bIns="45720" rtlCol="0">
            <a:normAutofit/>
          </a:bodyPr>
          <a:lstStyle/>
          <a:p>
            <a:pPr lvl="0"/>
            <a:r>
              <a:rPr lang="en-US" dirty="0" smtClean="0"/>
              <a:t>Click to add subtitle</a:t>
            </a:r>
            <a:endParaRPr lang="en-US" dirty="0"/>
          </a:p>
        </p:txBody>
      </p:sp>
    </p:spTree>
    <p:extLst>
      <p:ext uri="{BB962C8B-B14F-4D97-AF65-F5344CB8AC3E}">
        <p14:creationId xmlns:p14="http://schemas.microsoft.com/office/powerpoint/2010/main" val="185286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800" b="1" i="0" kern="1200" cap="all" baseline="0">
          <a:solidFill>
            <a:srgbClr val="3E156F"/>
          </a:solidFill>
          <a:latin typeface="Arial"/>
          <a:ea typeface="+mj-ea"/>
          <a:cs typeface="+mj-cs"/>
        </a:defRPr>
      </a:lvl1pPr>
    </p:titleStyle>
    <p:bodyStyle>
      <a:lvl1pPr marL="0" indent="0" algn="l" defTabSz="457200" rtl="0" eaLnBrk="1" latinLnBrk="0" hangingPunct="1">
        <a:spcBef>
          <a:spcPct val="20000"/>
        </a:spcBef>
        <a:buFont typeface="Arial"/>
        <a:buNone/>
        <a:defRPr sz="2400" b="0" i="1" kern="1200" baseline="0">
          <a:solidFill>
            <a:srgbClr val="3E156F"/>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inyurl.com/MN4HCommittee"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isholmtrail.k-state.edu/4_h/forms_and_applications/marion_forms_apps/index.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www.flinthills.k-state.edu/4-h/morris-county/scholarships/documents/Timeless%20Application%20Konley%20Harding%20PDF.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inyurl.com/MN4HCommitte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mkanguiano@ksu.edu" TargetMode="External"/><Relationship Id="rId2" Type="http://schemas.openxmlformats.org/officeDocument/2006/relationships/hyperlink" Target="https://v2.4honline.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4-H Committee Meetings</a:t>
            </a:r>
            <a:endParaRPr lang="en-US" sz="2800" dirty="0"/>
          </a:p>
        </p:txBody>
      </p:sp>
      <p:sp>
        <p:nvSpPr>
          <p:cNvPr id="3" name="Text Placeholder 2"/>
          <p:cNvSpPr>
            <a:spLocks noGrp="1"/>
          </p:cNvSpPr>
          <p:nvPr>
            <p:ph type="body" sz="quarter" idx="13"/>
          </p:nvPr>
        </p:nvSpPr>
        <p:spPr>
          <a:xfrm>
            <a:off x="457200" y="1303338"/>
            <a:ext cx="8158163" cy="4460854"/>
          </a:xfrm>
        </p:spPr>
        <p:txBody>
          <a:bodyPr>
            <a:normAutofit/>
          </a:bodyPr>
          <a:lstStyle/>
          <a:p>
            <a:pPr marL="457200" lvl="1" indent="0">
              <a:buNone/>
            </a:pPr>
            <a:r>
              <a:rPr lang="en-US" sz="2400" dirty="0" smtClean="0">
                <a:solidFill>
                  <a:srgbClr val="3E156F"/>
                </a:solidFill>
              </a:rPr>
              <a:t>Fair Awards: Meet in Program Room</a:t>
            </a:r>
          </a:p>
          <a:p>
            <a:pPr marL="457200" lvl="1" indent="0">
              <a:buNone/>
            </a:pPr>
            <a:r>
              <a:rPr lang="en-US" sz="2400" dirty="0" smtClean="0">
                <a:solidFill>
                  <a:srgbClr val="3E156F"/>
                </a:solidFill>
              </a:rPr>
              <a:t>Style Revue: Meet in Conference Room</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495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Communications </a:t>
            </a: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57200" y="1448576"/>
            <a:ext cx="8092440" cy="2616101"/>
          </a:xfrm>
          <a:prstGeom prst="rect">
            <a:avLst/>
          </a:prstGeom>
        </p:spPr>
        <p:txBody>
          <a:bodyPr wrap="square">
            <a:spAutoFit/>
          </a:bodyPr>
          <a:lstStyle/>
          <a:p>
            <a:pPr algn="ctr"/>
            <a:r>
              <a:rPr lang="en-US" sz="4400" b="1" dirty="0" smtClean="0"/>
              <a:t>Club Report Out!!</a:t>
            </a:r>
            <a:endParaRPr lang="en-US" sz="4000" b="1" i="1" dirty="0" smtClean="0"/>
          </a:p>
          <a:p>
            <a:pPr algn="ctr"/>
            <a:endParaRPr lang="en-US" sz="4000" b="1" i="1" dirty="0" smtClean="0"/>
          </a:p>
          <a:p>
            <a:pPr algn="ctr"/>
            <a:r>
              <a:rPr lang="en-US" sz="4000" b="1" i="1" dirty="0" smtClean="0"/>
              <a:t>What is something your Club is planning for this Spring?</a:t>
            </a:r>
            <a:endParaRPr lang="en-US" sz="4000" b="1" i="1" dirty="0"/>
          </a:p>
        </p:txBody>
      </p:sp>
    </p:spTree>
    <p:extLst>
      <p:ext uri="{BB962C8B-B14F-4D97-AF65-F5344CB8AC3E}">
        <p14:creationId xmlns:p14="http://schemas.microsoft.com/office/powerpoint/2010/main" val="558239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Treasurer’s Report</a:t>
            </a: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1271127" y="1378138"/>
            <a:ext cx="6601746" cy="4334480"/>
          </a:xfrm>
          <a:prstGeom prst="rect">
            <a:avLst/>
          </a:prstGeom>
        </p:spPr>
      </p:pic>
    </p:spTree>
    <p:extLst>
      <p:ext uri="{BB962C8B-B14F-4D97-AF65-F5344CB8AC3E}">
        <p14:creationId xmlns:p14="http://schemas.microsoft.com/office/powerpoint/2010/main" val="3870850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Committee Reports</a:t>
            </a:r>
            <a:endParaRPr lang="en-US" sz="2800" dirty="0"/>
          </a:p>
        </p:txBody>
      </p:sp>
      <p:sp>
        <p:nvSpPr>
          <p:cNvPr id="3" name="Text Placeholder 2"/>
          <p:cNvSpPr>
            <a:spLocks noGrp="1"/>
          </p:cNvSpPr>
          <p:nvPr>
            <p:ph type="body" sz="quarter" idx="13"/>
          </p:nvPr>
        </p:nvSpPr>
        <p:spPr>
          <a:xfrm>
            <a:off x="457719" y="1436125"/>
            <a:ext cx="8158163" cy="2296290"/>
          </a:xfrm>
        </p:spPr>
        <p:txBody>
          <a:bodyPr>
            <a:normAutofit fontScale="62500" lnSpcReduction="20000"/>
          </a:bodyPr>
          <a:lstStyle/>
          <a:p>
            <a:pPr marL="342900" indent="-342900">
              <a:buFont typeface="Arial" panose="020B0604020202020204" pitchFamily="34" charset="0"/>
              <a:buChar char="•"/>
            </a:pPr>
            <a:r>
              <a:rPr lang="en-US" sz="4500" dirty="0" smtClean="0"/>
              <a:t>Spring Beef Show</a:t>
            </a:r>
          </a:p>
          <a:p>
            <a:pPr marL="342900" indent="-342900">
              <a:buFont typeface="Arial" panose="020B0604020202020204" pitchFamily="34" charset="0"/>
              <a:buChar char="•"/>
            </a:pPr>
            <a:r>
              <a:rPr lang="en-US" sz="4500" dirty="0" smtClean="0"/>
              <a:t>Fair Awards </a:t>
            </a:r>
          </a:p>
          <a:p>
            <a:pPr marL="342900" indent="-342900">
              <a:buFont typeface="Arial" panose="020B0604020202020204" pitchFamily="34" charset="0"/>
              <a:buChar char="•"/>
            </a:pPr>
            <a:r>
              <a:rPr lang="en-US" sz="4500" dirty="0" smtClean="0"/>
              <a:t>Style Revue</a:t>
            </a:r>
          </a:p>
          <a:p>
            <a:pPr marL="342900" indent="-342900">
              <a:buFont typeface="Arial" panose="020B0604020202020204" pitchFamily="34" charset="0"/>
              <a:buChar char="•"/>
            </a:pPr>
            <a:r>
              <a:rPr lang="en-US" sz="4500" dirty="0" smtClean="0"/>
              <a:t>Lazy Days Swine Show</a:t>
            </a:r>
          </a:p>
          <a:p>
            <a:endParaRPr lang="en-US" sz="2000" dirty="0"/>
          </a:p>
          <a:p>
            <a:r>
              <a:rPr lang="en-US" sz="2000" dirty="0"/>
              <a:t>  </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03140" y="3671253"/>
            <a:ext cx="8666802" cy="584775"/>
          </a:xfrm>
          <a:prstGeom prst="rect">
            <a:avLst/>
          </a:prstGeom>
          <a:noFill/>
        </p:spPr>
        <p:txBody>
          <a:bodyPr wrap="square" rtlCol="0">
            <a:spAutoFit/>
          </a:bodyPr>
          <a:lstStyle/>
          <a:p>
            <a:pPr algn="ctr"/>
            <a:r>
              <a:rPr lang="en-US" sz="3200" dirty="0">
                <a:solidFill>
                  <a:srgbClr val="3E156F"/>
                </a:solidFill>
                <a:latin typeface="Arial" panose="020B0604020202020204" pitchFamily="34" charset="0"/>
                <a:cs typeface="Arial" panose="020B0604020202020204" pitchFamily="34" charset="0"/>
              </a:rPr>
              <a:t>Sign Up: </a:t>
            </a:r>
            <a:r>
              <a:rPr lang="en-US" sz="3200" dirty="0">
                <a:latin typeface="Arial" panose="020B0604020202020204" pitchFamily="34" charset="0"/>
                <a:cs typeface="Arial" panose="020B0604020202020204" pitchFamily="34" charset="0"/>
                <a:hlinkClick r:id="rId3"/>
              </a:rPr>
              <a:t>https://</a:t>
            </a:r>
            <a:r>
              <a:rPr lang="en-US" sz="3200" dirty="0" smtClean="0">
                <a:latin typeface="Arial" panose="020B0604020202020204" pitchFamily="34" charset="0"/>
                <a:cs typeface="Arial" panose="020B0604020202020204" pitchFamily="34" charset="0"/>
                <a:hlinkClick r:id="rId3"/>
              </a:rPr>
              <a:t>tinyurl.com/MN4HCommittee</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967" y="1436125"/>
            <a:ext cx="1731818" cy="1731818"/>
          </a:xfrm>
          <a:prstGeom prst="rect">
            <a:avLst/>
          </a:prstGeom>
        </p:spPr>
      </p:pic>
    </p:spTree>
    <p:extLst>
      <p:ext uri="{BB962C8B-B14F-4D97-AF65-F5344CB8AC3E}">
        <p14:creationId xmlns:p14="http://schemas.microsoft.com/office/powerpoint/2010/main" val="4177146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Unfinished Business</a:t>
            </a:r>
            <a:endParaRPr lang="en-US" sz="2800" dirty="0"/>
          </a:p>
        </p:txBody>
      </p:sp>
      <p:sp>
        <p:nvSpPr>
          <p:cNvPr id="3" name="Text Placeholder 2"/>
          <p:cNvSpPr>
            <a:spLocks noGrp="1"/>
          </p:cNvSpPr>
          <p:nvPr>
            <p:ph type="body" sz="quarter" idx="13"/>
          </p:nvPr>
        </p:nvSpPr>
        <p:spPr/>
        <p:txBody>
          <a:bodyPr/>
          <a:lstStyle/>
          <a:p>
            <a:r>
              <a:rPr lang="en-US" u="sng" dirty="0" smtClean="0"/>
              <a:t>4H Council Sponsorship Drive</a:t>
            </a:r>
          </a:p>
          <a:p>
            <a:r>
              <a:rPr lang="en-US" dirty="0" smtClean="0"/>
              <a:t>	2022 Total Donations for All Events (Spring Beef Show, Fair Awards, Lazy 		Days Swine Show):	$8,370.00</a:t>
            </a:r>
          </a:p>
          <a:p>
            <a:r>
              <a:rPr lang="en-US" dirty="0"/>
              <a:t>	</a:t>
            </a:r>
            <a:r>
              <a:rPr lang="en-US" dirty="0" smtClean="0"/>
              <a:t>2023 Received from Drive: $4,375.00 </a:t>
            </a:r>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98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3" name="Text Placeholder 2"/>
          <p:cNvSpPr>
            <a:spLocks noGrp="1"/>
          </p:cNvSpPr>
          <p:nvPr>
            <p:ph type="body" sz="quarter" idx="13"/>
          </p:nvPr>
        </p:nvSpPr>
        <p:spPr>
          <a:xfrm>
            <a:off x="457200" y="1303338"/>
            <a:ext cx="8158163" cy="4460854"/>
          </a:xfrm>
        </p:spPr>
        <p:txBody>
          <a:bodyPr>
            <a:normAutofit/>
          </a:bodyPr>
          <a:lstStyle/>
          <a:p>
            <a:pPr indent="-285750"/>
            <a:r>
              <a:rPr lang="en-US" sz="2000" u="sng" dirty="0" smtClean="0">
                <a:solidFill>
                  <a:srgbClr val="3E156F"/>
                </a:solidFill>
              </a:rPr>
              <a:t>Marion County Fair</a:t>
            </a:r>
          </a:p>
          <a:p>
            <a:pPr marL="800100" lvl="1" indent="-342900">
              <a:buFont typeface="Arial" panose="020B0604020202020204" pitchFamily="34" charset="0"/>
              <a:buChar char="•"/>
            </a:pPr>
            <a:r>
              <a:rPr lang="en-US" sz="2000" dirty="0">
                <a:solidFill>
                  <a:srgbClr val="3E156F"/>
                </a:solidFill>
              </a:rPr>
              <a:t>Date: July 15</a:t>
            </a:r>
            <a:r>
              <a:rPr lang="en-US" sz="2000" baseline="30000" dirty="0">
                <a:solidFill>
                  <a:srgbClr val="3E156F"/>
                </a:solidFill>
              </a:rPr>
              <a:t>th</a:t>
            </a:r>
            <a:r>
              <a:rPr lang="en-US" sz="2000" dirty="0">
                <a:solidFill>
                  <a:srgbClr val="3E156F"/>
                </a:solidFill>
              </a:rPr>
              <a:t>-22</a:t>
            </a:r>
            <a:r>
              <a:rPr lang="en-US" sz="2000" baseline="30000" dirty="0">
                <a:solidFill>
                  <a:srgbClr val="3E156F"/>
                </a:solidFill>
              </a:rPr>
              <a:t>nd</a:t>
            </a:r>
            <a:endParaRPr lang="en-US" sz="2000" dirty="0">
              <a:solidFill>
                <a:srgbClr val="3E156F"/>
              </a:solidFill>
            </a:endParaRPr>
          </a:p>
          <a:p>
            <a:pPr marL="800100" lvl="1" indent="-342900">
              <a:buFont typeface="Arial" panose="020B0604020202020204" pitchFamily="34" charset="0"/>
              <a:buChar char="•"/>
            </a:pPr>
            <a:r>
              <a:rPr lang="en-US" sz="2000" dirty="0" smtClean="0">
                <a:solidFill>
                  <a:srgbClr val="3E156F"/>
                </a:solidFill>
              </a:rPr>
              <a:t>Theme: Stirrups of Fun</a:t>
            </a:r>
          </a:p>
          <a:p>
            <a:pPr marL="857250" lvl="2" indent="0">
              <a:buNone/>
            </a:pPr>
            <a:r>
              <a:rPr lang="en-US" sz="1600" dirty="0" smtClean="0">
                <a:solidFill>
                  <a:srgbClr val="3E156F"/>
                </a:solidFill>
              </a:rPr>
              <a:t> </a:t>
            </a:r>
            <a:endParaRPr lang="en-US" sz="1050" dirty="0" smtClean="0">
              <a:solidFill>
                <a:srgbClr val="3E156F"/>
              </a:solidFill>
            </a:endParaRPr>
          </a:p>
          <a:p>
            <a:pPr marL="1028700" lvl="1">
              <a:buFont typeface="Arial" panose="020B0604020202020204" pitchFamily="34" charset="0"/>
              <a:buChar char="•"/>
            </a:pPr>
            <a:endParaRPr lang="en-US" sz="1800" dirty="0" smtClean="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92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3" name="Text Placeholder 2"/>
          <p:cNvSpPr>
            <a:spLocks noGrp="1"/>
          </p:cNvSpPr>
          <p:nvPr>
            <p:ph type="body" sz="quarter" idx="13"/>
          </p:nvPr>
        </p:nvSpPr>
        <p:spPr>
          <a:xfrm>
            <a:off x="457200" y="1303338"/>
            <a:ext cx="8158163" cy="4460854"/>
          </a:xfrm>
        </p:spPr>
        <p:txBody>
          <a:bodyPr>
            <a:normAutofit fontScale="92500" lnSpcReduction="20000"/>
          </a:bodyPr>
          <a:lstStyle/>
          <a:p>
            <a:pPr indent="-285750"/>
            <a:r>
              <a:rPr lang="en-US" sz="2000" u="sng" dirty="0" smtClean="0">
                <a:solidFill>
                  <a:srgbClr val="3E156F"/>
                </a:solidFill>
              </a:rPr>
              <a:t>Marion County Fair: Food Stand 2022</a:t>
            </a:r>
          </a:p>
          <a:p>
            <a:pPr indent="-285750"/>
            <a:endParaRPr lang="en-US" sz="2000" u="sng" dirty="0"/>
          </a:p>
          <a:p>
            <a:pPr indent="-285750"/>
            <a:endParaRPr lang="en-US" sz="2000" u="sng" dirty="0" smtClean="0">
              <a:solidFill>
                <a:srgbClr val="3E156F"/>
              </a:solidFill>
            </a:endParaRPr>
          </a:p>
          <a:p>
            <a:pPr indent="-285750"/>
            <a:endParaRPr lang="en-US" sz="2000" u="sng" dirty="0"/>
          </a:p>
          <a:p>
            <a:pPr indent="-285750"/>
            <a:endParaRPr lang="en-US" sz="2000" u="sng" dirty="0" smtClean="0">
              <a:solidFill>
                <a:srgbClr val="3E156F"/>
              </a:solidFill>
            </a:endParaRPr>
          </a:p>
          <a:p>
            <a:pPr indent="-285750"/>
            <a:endParaRPr lang="en-US" sz="2000" u="sng" dirty="0"/>
          </a:p>
          <a:p>
            <a:pPr indent="-285750"/>
            <a:endParaRPr lang="en-US" sz="2000" u="sng" dirty="0" smtClean="0">
              <a:solidFill>
                <a:srgbClr val="3E156F"/>
              </a:solidFill>
            </a:endParaRPr>
          </a:p>
          <a:p>
            <a:pPr indent="-285750"/>
            <a:endParaRPr lang="en-US" sz="2000" u="sng" dirty="0"/>
          </a:p>
          <a:p>
            <a:pPr indent="-285750"/>
            <a:endParaRPr lang="en-US" sz="2000" u="sng" dirty="0"/>
          </a:p>
          <a:p>
            <a:pPr indent="-285750"/>
            <a:endParaRPr lang="en-US" u="sng" dirty="0" smtClean="0">
              <a:solidFill>
                <a:srgbClr val="3E156F"/>
              </a:solidFill>
            </a:endParaRPr>
          </a:p>
          <a:p>
            <a:pPr indent="-285750"/>
            <a:endParaRPr lang="en-US" u="sng" dirty="0" smtClean="0">
              <a:solidFill>
                <a:srgbClr val="3E156F"/>
              </a:solidFill>
            </a:endParaRPr>
          </a:p>
          <a:p>
            <a:pPr indent="-285750"/>
            <a:endParaRPr lang="en-US" u="sng" dirty="0"/>
          </a:p>
          <a:p>
            <a:pPr indent="-285750"/>
            <a:endParaRPr lang="en-US" u="sng" dirty="0" smtClean="0">
              <a:solidFill>
                <a:srgbClr val="3E156F"/>
              </a:solidFill>
            </a:endParaRPr>
          </a:p>
          <a:p>
            <a:pPr indent="-285750"/>
            <a:r>
              <a:rPr lang="en-US" u="sng" dirty="0" smtClean="0">
                <a:solidFill>
                  <a:srgbClr val="3E156F"/>
                </a:solidFill>
              </a:rPr>
              <a:t>2022: </a:t>
            </a:r>
            <a:r>
              <a:rPr lang="en-US" dirty="0" smtClean="0">
                <a:solidFill>
                  <a:srgbClr val="3E156F"/>
                </a:solidFill>
              </a:rPr>
              <a:t>Loss of </a:t>
            </a:r>
            <a:r>
              <a:rPr lang="en-US" dirty="0" smtClean="0">
                <a:solidFill>
                  <a:srgbClr val="FF0000"/>
                </a:solidFill>
              </a:rPr>
              <a:t>$112.10</a:t>
            </a:r>
            <a:r>
              <a:rPr lang="en-US" dirty="0" smtClean="0">
                <a:solidFill>
                  <a:srgbClr val="3E156F"/>
                </a:solidFill>
              </a:rPr>
              <a:t> and District cost of </a:t>
            </a:r>
            <a:r>
              <a:rPr lang="en-US" dirty="0" smtClean="0">
                <a:solidFill>
                  <a:srgbClr val="FF0000"/>
                </a:solidFill>
              </a:rPr>
              <a:t>$1,500 </a:t>
            </a:r>
            <a:r>
              <a:rPr lang="en-US" dirty="0" smtClean="0">
                <a:solidFill>
                  <a:srgbClr val="3E156F"/>
                </a:solidFill>
              </a:rPr>
              <a:t>for Food Stand Manager</a:t>
            </a:r>
          </a:p>
          <a:p>
            <a:pPr indent="-285750"/>
            <a:r>
              <a:rPr lang="en-US" u="sng" dirty="0" smtClean="0">
                <a:solidFill>
                  <a:srgbClr val="3E156F"/>
                </a:solidFill>
              </a:rPr>
              <a:t>2023:</a:t>
            </a:r>
            <a:r>
              <a:rPr lang="en-US" dirty="0" smtClean="0">
                <a:solidFill>
                  <a:srgbClr val="3E156F"/>
                </a:solidFill>
              </a:rPr>
              <a:t> Same as 2022? </a:t>
            </a:r>
          </a:p>
          <a:p>
            <a:pPr indent="-285750"/>
            <a:r>
              <a:rPr lang="en-US" dirty="0"/>
              <a:t>	</a:t>
            </a:r>
            <a:r>
              <a:rPr lang="en-US" dirty="0" smtClean="0"/>
              <a:t>	</a:t>
            </a:r>
            <a:r>
              <a:rPr lang="en-US" dirty="0" smtClean="0">
                <a:solidFill>
                  <a:srgbClr val="3E156F"/>
                </a:solidFill>
              </a:rPr>
              <a:t>New ask for Wed Evening from 5-9 PM</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212236" y="1645693"/>
            <a:ext cx="4450364" cy="3030035"/>
          </a:xfrm>
          <a:prstGeom prst="rect">
            <a:avLst/>
          </a:prstGeom>
        </p:spPr>
      </p:pic>
      <p:pic>
        <p:nvPicPr>
          <p:cNvPr id="5" name="Picture 4"/>
          <p:cNvPicPr>
            <a:picLocks noChangeAspect="1"/>
          </p:cNvPicPr>
          <p:nvPr/>
        </p:nvPicPr>
        <p:blipFill rotWithShape="1">
          <a:blip r:embed="rId4"/>
          <a:srcRect r="8572"/>
          <a:stretch/>
        </p:blipFill>
        <p:spPr>
          <a:xfrm>
            <a:off x="4402686" y="1645694"/>
            <a:ext cx="4494032" cy="3030034"/>
          </a:xfrm>
          <a:prstGeom prst="rect">
            <a:avLst/>
          </a:prstGeom>
        </p:spPr>
      </p:pic>
      <p:sp>
        <p:nvSpPr>
          <p:cNvPr id="6" name="TextBox 5"/>
          <p:cNvSpPr txBox="1"/>
          <p:nvPr/>
        </p:nvSpPr>
        <p:spPr>
          <a:xfrm>
            <a:off x="2718262" y="2718262"/>
            <a:ext cx="1396538" cy="276999"/>
          </a:xfrm>
          <a:prstGeom prst="rect">
            <a:avLst/>
          </a:prstGeom>
          <a:noFill/>
        </p:spPr>
        <p:txBody>
          <a:bodyPr wrap="square" rtlCol="0">
            <a:spAutoFit/>
          </a:bodyPr>
          <a:lstStyle/>
          <a:p>
            <a:r>
              <a:rPr lang="en-US" sz="1200" dirty="0" smtClean="0"/>
              <a:t>*Was Closed Wed.</a:t>
            </a:r>
            <a:endParaRPr lang="en-US" sz="1200" dirty="0"/>
          </a:p>
        </p:txBody>
      </p:sp>
    </p:spTree>
    <p:extLst>
      <p:ext uri="{BB962C8B-B14F-4D97-AF65-F5344CB8AC3E}">
        <p14:creationId xmlns:p14="http://schemas.microsoft.com/office/powerpoint/2010/main" val="327412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3" name="Text Placeholder 2"/>
          <p:cNvSpPr>
            <a:spLocks noGrp="1"/>
          </p:cNvSpPr>
          <p:nvPr>
            <p:ph type="body" sz="quarter" idx="13"/>
          </p:nvPr>
        </p:nvSpPr>
        <p:spPr>
          <a:xfrm>
            <a:off x="457200" y="1303338"/>
            <a:ext cx="8158163" cy="4460854"/>
          </a:xfrm>
        </p:spPr>
        <p:txBody>
          <a:bodyPr>
            <a:normAutofit/>
          </a:bodyPr>
          <a:lstStyle/>
          <a:p>
            <a:pPr indent="-285750"/>
            <a:r>
              <a:rPr lang="en-US" sz="2000" u="sng" dirty="0" smtClean="0">
                <a:solidFill>
                  <a:srgbClr val="3E156F"/>
                </a:solidFill>
              </a:rPr>
              <a:t>Marion County Fair: Friends of 4-H Meal</a:t>
            </a:r>
          </a:p>
          <a:p>
            <a:pPr marL="800100" lvl="1" indent="-342900">
              <a:buFont typeface="Arial" panose="020B0604020202020204" pitchFamily="34" charset="0"/>
              <a:buChar char="•"/>
            </a:pPr>
            <a:r>
              <a:rPr lang="en-US" sz="2000" dirty="0" smtClean="0">
                <a:solidFill>
                  <a:srgbClr val="3E156F"/>
                </a:solidFill>
              </a:rPr>
              <a:t>2022 Cost $1,448.98 </a:t>
            </a:r>
          </a:p>
          <a:p>
            <a:pPr marL="800100" lvl="1" indent="-342900">
              <a:buFont typeface="Arial" panose="020B0604020202020204" pitchFamily="34" charset="0"/>
              <a:buChar char="•"/>
            </a:pPr>
            <a:r>
              <a:rPr lang="en-US" sz="2000" dirty="0" smtClean="0">
                <a:solidFill>
                  <a:srgbClr val="3E156F"/>
                </a:solidFill>
              </a:rPr>
              <a:t>Meal Donations: $200.00</a:t>
            </a:r>
            <a:endParaRPr lang="en-US" dirty="0" smtClean="0">
              <a:solidFill>
                <a:srgbClr val="3E156F"/>
              </a:solidFill>
            </a:endParaRPr>
          </a:p>
          <a:p>
            <a:pPr marL="857250" lvl="2" indent="0">
              <a:buNone/>
            </a:pPr>
            <a:r>
              <a:rPr lang="en-US" sz="1600" dirty="0" smtClean="0">
                <a:solidFill>
                  <a:srgbClr val="3E156F"/>
                </a:solidFill>
              </a:rPr>
              <a:t> </a:t>
            </a:r>
            <a:endParaRPr lang="en-US" sz="1050" dirty="0" smtClean="0">
              <a:solidFill>
                <a:srgbClr val="3E156F"/>
              </a:solidFill>
            </a:endParaRPr>
          </a:p>
          <a:p>
            <a:pPr marL="1028700" lvl="1">
              <a:buFont typeface="Arial" panose="020B0604020202020204" pitchFamily="34" charset="0"/>
              <a:buChar char="•"/>
            </a:pPr>
            <a:endParaRPr lang="en-US" sz="1800" dirty="0" smtClean="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313219" y="2751382"/>
            <a:ext cx="8207326" cy="1136567"/>
          </a:xfrm>
          <a:prstGeom prst="rect">
            <a:avLst/>
          </a:prstGeom>
        </p:spPr>
      </p:pic>
      <p:sp>
        <p:nvSpPr>
          <p:cNvPr id="4" name="TextBox 3"/>
          <p:cNvSpPr txBox="1"/>
          <p:nvPr/>
        </p:nvSpPr>
        <p:spPr>
          <a:xfrm>
            <a:off x="3167149" y="3523045"/>
            <a:ext cx="2859578" cy="369332"/>
          </a:xfrm>
          <a:prstGeom prst="rect">
            <a:avLst/>
          </a:prstGeom>
          <a:noFill/>
        </p:spPr>
        <p:txBody>
          <a:bodyPr wrap="square" rtlCol="0">
            <a:spAutoFit/>
          </a:bodyPr>
          <a:lstStyle/>
          <a:p>
            <a:r>
              <a:rPr lang="en-US" dirty="0" err="1" smtClean="0"/>
              <a:t>Sams</a:t>
            </a:r>
            <a:r>
              <a:rPr lang="en-US" dirty="0" smtClean="0"/>
              <a:t> Club Order for Meal</a:t>
            </a:r>
            <a:endParaRPr lang="en-US" dirty="0"/>
          </a:p>
        </p:txBody>
      </p:sp>
    </p:spTree>
    <p:extLst>
      <p:ext uri="{BB962C8B-B14F-4D97-AF65-F5344CB8AC3E}">
        <p14:creationId xmlns:p14="http://schemas.microsoft.com/office/powerpoint/2010/main" val="2335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Upcoming events</a:t>
            </a:r>
            <a:endParaRPr lang="en-US" sz="2800" dirty="0"/>
          </a:p>
        </p:txBody>
      </p:sp>
      <p:sp>
        <p:nvSpPr>
          <p:cNvPr id="3" name="Text Placeholder 2"/>
          <p:cNvSpPr>
            <a:spLocks noGrp="1"/>
          </p:cNvSpPr>
          <p:nvPr>
            <p:ph type="body" sz="quarter" idx="13"/>
          </p:nvPr>
        </p:nvSpPr>
        <p:spPr>
          <a:xfrm>
            <a:off x="457200" y="1303338"/>
            <a:ext cx="8158682" cy="4323740"/>
          </a:xfrm>
        </p:spPr>
        <p:txBody>
          <a:bodyPr>
            <a:normAutofit/>
          </a:bodyPr>
          <a:lstStyle/>
          <a:p>
            <a:r>
              <a:rPr lang="en-US" sz="2000" b="1" dirty="0" smtClean="0"/>
              <a:t>District Officer Training:</a:t>
            </a:r>
          </a:p>
          <a:p>
            <a:pPr marL="1200150" lvl="2" indent="0">
              <a:buNone/>
            </a:pPr>
            <a:r>
              <a:rPr lang="en-US" sz="1800" dirty="0" smtClean="0"/>
              <a:t>Marion County Deadline: April 1, 2023</a:t>
            </a:r>
          </a:p>
          <a:p>
            <a:pPr marL="1885950" lvl="3">
              <a:buFont typeface="Arial" panose="020B0604020202020204" pitchFamily="34" charset="0"/>
              <a:buChar char="•"/>
            </a:pPr>
            <a:r>
              <a:rPr lang="en-US" sz="1050" dirty="0">
                <a:hlinkClick r:id="rId3"/>
              </a:rPr>
              <a:t>https://</a:t>
            </a:r>
            <a:r>
              <a:rPr lang="en-US" sz="1050" dirty="0" smtClean="0">
                <a:hlinkClick r:id="rId3"/>
              </a:rPr>
              <a:t>www.chisholmtrail.k-state.edu/4_h/forms_and_applications/marion_forms_apps/index.html</a:t>
            </a:r>
            <a:r>
              <a:rPr lang="en-US" sz="1050" dirty="0" smtClean="0"/>
              <a:t> </a:t>
            </a:r>
          </a:p>
          <a:p>
            <a:pPr marL="1200150" lvl="2" indent="0">
              <a:buNone/>
            </a:pPr>
            <a:r>
              <a:rPr lang="en-US" sz="1800" dirty="0" err="1" smtClean="0"/>
              <a:t>Konley</a:t>
            </a:r>
            <a:r>
              <a:rPr lang="en-US" sz="1800" dirty="0" smtClean="0"/>
              <a:t> Harding Scholarship Deadline: May 2023</a:t>
            </a:r>
          </a:p>
          <a:p>
            <a:pPr marL="1885950" lvl="3">
              <a:buFont typeface="Arial" panose="020B0604020202020204" pitchFamily="34" charset="0"/>
              <a:buChar char="•"/>
            </a:pPr>
            <a:r>
              <a:rPr lang="en-US" sz="900" dirty="0">
                <a:hlinkClick r:id="rId4"/>
              </a:rPr>
              <a:t>https://www.flinthills.k-state.edu/4-h/morris-county/scholarships/documents/Timeless%20Application%20Konley%20Harding%20PDF.pdf</a:t>
            </a:r>
            <a:endParaRPr lang="en-US" sz="900" dirty="0" smtClean="0"/>
          </a:p>
          <a:p>
            <a:r>
              <a:rPr lang="en-US" sz="2000" b="1" dirty="0" smtClean="0"/>
              <a:t>Regional 4-H Day:</a:t>
            </a:r>
          </a:p>
          <a:p>
            <a:pPr marL="0" lvl="2" indent="0">
              <a:buNone/>
            </a:pPr>
            <a:r>
              <a:rPr lang="en-US" sz="2000" b="1" dirty="0"/>
              <a:t>	</a:t>
            </a:r>
            <a:r>
              <a:rPr lang="en-US" sz="2000" b="1" dirty="0" smtClean="0"/>
              <a:t>	     </a:t>
            </a:r>
            <a:r>
              <a:rPr lang="en-US" sz="1800" dirty="0" smtClean="0"/>
              <a:t>Date</a:t>
            </a:r>
            <a:r>
              <a:rPr lang="en-US" sz="1800" dirty="0"/>
              <a:t>: March </a:t>
            </a:r>
            <a:r>
              <a:rPr lang="en-US" sz="1800" dirty="0" smtClean="0"/>
              <a:t>25, 2023 at Clay Center</a:t>
            </a:r>
            <a:endParaRPr lang="en-US" sz="2000" b="1" dirty="0" smtClean="0"/>
          </a:p>
          <a:p>
            <a:r>
              <a:rPr lang="en-US" sz="2000" b="1" dirty="0" smtClean="0"/>
              <a:t>Spring </a:t>
            </a:r>
            <a:r>
              <a:rPr lang="en-US" sz="2000" b="1" dirty="0"/>
              <a:t>Beef </a:t>
            </a:r>
            <a:r>
              <a:rPr lang="en-US" sz="2000" b="1" dirty="0" smtClean="0"/>
              <a:t>Show:</a:t>
            </a:r>
          </a:p>
          <a:p>
            <a:pPr marL="1200150" lvl="2" indent="0">
              <a:buNone/>
            </a:pPr>
            <a:r>
              <a:rPr lang="en-US" sz="1800" dirty="0" smtClean="0"/>
              <a:t>Date: March 26, 2023</a:t>
            </a:r>
          </a:p>
          <a:p>
            <a:pPr marL="1028700" lvl="1">
              <a:buFont typeface="Arial" panose="020B0604020202020204" pitchFamily="34" charset="0"/>
              <a:buChar char="•"/>
            </a:pPr>
            <a:endParaRPr lang="en-US" sz="1200" dirty="0" smtClean="0"/>
          </a:p>
          <a:p>
            <a:pPr marL="1028700" lvl="1">
              <a:buFont typeface="Arial" panose="020B0604020202020204" pitchFamily="34" charset="0"/>
              <a:buChar char="•"/>
            </a:pPr>
            <a:endParaRPr lang="en-US" sz="1500" dirty="0"/>
          </a:p>
          <a:p>
            <a:pPr marL="1028700" lvl="1">
              <a:buFont typeface="Arial" panose="020B0604020202020204" pitchFamily="34" charset="0"/>
              <a:buChar char="•"/>
            </a:pPr>
            <a:endParaRPr lang="en-US" sz="1800" dirty="0" smtClean="0"/>
          </a:p>
          <a:p>
            <a:pPr marL="285750"/>
            <a:endParaRPr lang="en-US" sz="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13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Adjourn</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400" dirty="0" smtClean="0"/>
              <a:t>Next Meeting Date: March 19, 2023</a:t>
            </a:r>
          </a:p>
          <a:p>
            <a:pPr marL="285750" indent="-285750">
              <a:buFont typeface="Arial" panose="020B0604020202020204" pitchFamily="34" charset="0"/>
              <a:buChar char="•"/>
            </a:pPr>
            <a:endParaRPr lang="en-US" sz="24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descr="K is for Kindergarten: &lt;strong&gt;Good&lt;/strong&gt;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531" y="2237642"/>
            <a:ext cx="2857500" cy="2857500"/>
          </a:xfrm>
          <a:prstGeom prst="rect">
            <a:avLst/>
          </a:prstGeom>
        </p:spPr>
      </p:pic>
    </p:spTree>
    <p:extLst>
      <p:ext uri="{BB962C8B-B14F-4D97-AF65-F5344CB8AC3E}">
        <p14:creationId xmlns:p14="http://schemas.microsoft.com/office/powerpoint/2010/main" val="214766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2658036" y="-46663"/>
            <a:ext cx="3691467" cy="1470025"/>
          </a:xfrm>
        </p:spPr>
        <p:txBody>
          <a:bodyPr/>
          <a:lstStyle/>
          <a:p>
            <a:pPr algn="ctr"/>
            <a:r>
              <a:rPr lang="en-US" sz="3600" cap="none" dirty="0" smtClean="0"/>
              <a:t>Marion County 4-H Council</a:t>
            </a:r>
            <a:endParaRPr lang="en-US" sz="3600" cap="none" dirty="0"/>
          </a:p>
        </p:txBody>
      </p:sp>
      <p:sp>
        <p:nvSpPr>
          <p:cNvPr id="14" name="Subtitle 13"/>
          <p:cNvSpPr>
            <a:spLocks noGrp="1"/>
          </p:cNvSpPr>
          <p:nvPr>
            <p:ph type="subTitle" idx="1"/>
          </p:nvPr>
        </p:nvSpPr>
        <p:spPr>
          <a:xfrm>
            <a:off x="2658035" y="1281486"/>
            <a:ext cx="3691467" cy="380999"/>
          </a:xfrm>
        </p:spPr>
        <p:txBody>
          <a:bodyPr>
            <a:normAutofit fontScale="92500" lnSpcReduction="20000"/>
          </a:bodyPr>
          <a:lstStyle/>
          <a:p>
            <a:pPr algn="ctr"/>
            <a:r>
              <a:rPr lang="en-US" dirty="0" smtClean="0"/>
              <a:t>February 19, 2023</a:t>
            </a:r>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727368" y="1234815"/>
            <a:ext cx="3691467"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96" y="3298070"/>
            <a:ext cx="2286000" cy="171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596" y="5126109"/>
            <a:ext cx="2286000" cy="1524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596" y="1423362"/>
            <a:ext cx="2286000" cy="17145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073" y="2193056"/>
            <a:ext cx="5012470" cy="2819514"/>
          </a:xfrm>
          <a:prstGeom prst="rect">
            <a:avLst/>
          </a:prstGeom>
        </p:spPr>
      </p:pic>
    </p:spTree>
    <p:extLst>
      <p:ext uri="{BB962C8B-B14F-4D97-AF65-F5344CB8AC3E}">
        <p14:creationId xmlns:p14="http://schemas.microsoft.com/office/powerpoint/2010/main" val="120965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a:xfrm>
            <a:off x="457200" y="1249421"/>
            <a:ext cx="8158163" cy="4746265"/>
          </a:xfrm>
        </p:spPr>
        <p:txBody>
          <a:bodyPr>
            <a:normAutofit lnSpcReduction="10000"/>
          </a:bodyPr>
          <a:lstStyle/>
          <a:p>
            <a:pPr marL="342900" indent="-342900">
              <a:buFont typeface="+mj-lt"/>
              <a:buAutoNum type="arabicPeriod"/>
            </a:pPr>
            <a:r>
              <a:rPr lang="en-US" sz="1600" dirty="0" smtClean="0"/>
              <a:t>Call to Order</a:t>
            </a:r>
          </a:p>
          <a:p>
            <a:pPr marL="342900" indent="-342900">
              <a:buFont typeface="+mj-lt"/>
              <a:buAutoNum type="arabicPeriod"/>
            </a:pPr>
            <a:r>
              <a:rPr lang="en-US" sz="1600" dirty="0" smtClean="0"/>
              <a:t>Pledge of Allegiance and 4-H Pledge</a:t>
            </a:r>
          </a:p>
          <a:p>
            <a:pPr marL="342900" indent="-342900">
              <a:buFont typeface="+mj-lt"/>
              <a:buAutoNum type="arabicPeriod"/>
            </a:pPr>
            <a:r>
              <a:rPr lang="en-US" sz="1600" dirty="0" smtClean="0"/>
              <a:t>Roll Call</a:t>
            </a:r>
          </a:p>
          <a:p>
            <a:pPr marL="342900" indent="-342900">
              <a:buFont typeface="+mj-lt"/>
              <a:buAutoNum type="arabicPeriod"/>
            </a:pPr>
            <a:r>
              <a:rPr lang="en-US" sz="1600" dirty="0" smtClean="0"/>
              <a:t>Minutes</a:t>
            </a:r>
          </a:p>
          <a:p>
            <a:pPr marL="342900" indent="-342900">
              <a:buFont typeface="+mj-lt"/>
              <a:buAutoNum type="arabicPeriod"/>
            </a:pPr>
            <a:r>
              <a:rPr lang="en-US" sz="1600" dirty="0"/>
              <a:t>Communications/Club </a:t>
            </a:r>
            <a:r>
              <a:rPr lang="en-US" sz="1600" dirty="0" smtClean="0"/>
              <a:t>Reports</a:t>
            </a:r>
          </a:p>
          <a:p>
            <a:pPr marL="342900" indent="-342900">
              <a:buFont typeface="+mj-lt"/>
              <a:buAutoNum type="arabicPeriod"/>
            </a:pPr>
            <a:r>
              <a:rPr lang="en-US" sz="1600" dirty="0" smtClean="0"/>
              <a:t>Treasurers Report</a:t>
            </a:r>
          </a:p>
          <a:p>
            <a:pPr marL="342900" indent="-342900">
              <a:buFont typeface="+mj-lt"/>
              <a:buAutoNum type="arabicPeriod"/>
            </a:pPr>
            <a:r>
              <a:rPr lang="en-US" sz="1600" dirty="0" smtClean="0"/>
              <a:t>Committee Reports</a:t>
            </a:r>
            <a:endParaRPr lang="en-US" sz="1600" dirty="0"/>
          </a:p>
          <a:p>
            <a:pPr marL="800100" lvl="1" indent="-342900">
              <a:buFont typeface="+mj-lt"/>
              <a:buAutoNum type="alphaUcPeriod"/>
            </a:pPr>
            <a:r>
              <a:rPr lang="en-US" sz="1600" dirty="0" smtClean="0"/>
              <a:t>Spring Beef Show</a:t>
            </a:r>
          </a:p>
          <a:p>
            <a:pPr marL="800100" lvl="1" indent="-342900">
              <a:buFont typeface="+mj-lt"/>
              <a:buAutoNum type="alphaUcPeriod"/>
            </a:pPr>
            <a:r>
              <a:rPr lang="en-US" sz="1600" dirty="0" smtClean="0"/>
              <a:t>Fair Awards</a:t>
            </a:r>
          </a:p>
          <a:p>
            <a:pPr marL="800100" lvl="1" indent="-342900">
              <a:buFont typeface="+mj-lt"/>
              <a:buAutoNum type="alphaUcPeriod"/>
            </a:pPr>
            <a:r>
              <a:rPr lang="en-US" sz="1600" dirty="0" smtClean="0"/>
              <a:t>Style Revue</a:t>
            </a:r>
          </a:p>
          <a:p>
            <a:pPr marL="57150" indent="-342900">
              <a:buFont typeface="+mj-lt"/>
              <a:buAutoNum type="arabicPeriod"/>
            </a:pPr>
            <a:r>
              <a:rPr lang="en-US" sz="1600" dirty="0"/>
              <a:t>Old </a:t>
            </a:r>
            <a:r>
              <a:rPr lang="en-US" sz="1600" dirty="0" smtClean="0"/>
              <a:t>Business</a:t>
            </a:r>
          </a:p>
          <a:p>
            <a:pPr marL="800100" lvl="1" indent="-342900">
              <a:buFont typeface="+mj-lt"/>
              <a:buAutoNum type="alphaUcPeriod"/>
            </a:pPr>
            <a:r>
              <a:rPr lang="en-US" sz="1600" dirty="0"/>
              <a:t>4-H Council Sponsorship Drive</a:t>
            </a:r>
            <a:endParaRPr lang="en-US" sz="1600" dirty="0" smtClean="0"/>
          </a:p>
          <a:p>
            <a:pPr marL="342900" indent="-342900">
              <a:buFont typeface="+mj-lt"/>
              <a:buAutoNum type="arabicPeriod"/>
            </a:pPr>
            <a:r>
              <a:rPr lang="en-US" sz="1600" dirty="0" smtClean="0"/>
              <a:t>New Business</a:t>
            </a:r>
          </a:p>
          <a:p>
            <a:pPr marL="800100" lvl="1" indent="-342900">
              <a:buFont typeface="+mj-lt"/>
              <a:buAutoNum type="alphaUcPeriod"/>
            </a:pPr>
            <a:r>
              <a:rPr lang="en-US" sz="1600" dirty="0" smtClean="0"/>
              <a:t>Marion County Fair</a:t>
            </a:r>
            <a:endParaRPr lang="en-US" sz="1600" dirty="0"/>
          </a:p>
          <a:p>
            <a:pPr marL="1200150" lvl="2" indent="-342900">
              <a:buFont typeface="+mj-lt"/>
              <a:buAutoNum type="alphaUcPeriod"/>
            </a:pPr>
            <a:r>
              <a:rPr lang="en-US" sz="1200" dirty="0" smtClean="0"/>
              <a:t>Theme</a:t>
            </a:r>
          </a:p>
          <a:p>
            <a:pPr marL="1200150" lvl="2" indent="-342900">
              <a:buFont typeface="+mj-lt"/>
              <a:buAutoNum type="alphaUcPeriod"/>
            </a:pPr>
            <a:r>
              <a:rPr lang="en-US" sz="1200" dirty="0" smtClean="0"/>
              <a:t>Food Stand</a:t>
            </a:r>
          </a:p>
          <a:p>
            <a:pPr marL="1200150" lvl="2" indent="-342900">
              <a:buFont typeface="+mj-lt"/>
              <a:buAutoNum type="alphaUcPeriod"/>
            </a:pPr>
            <a:r>
              <a:rPr lang="en-US" sz="1200" dirty="0" smtClean="0"/>
              <a:t>Friends of 4-H Meal</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09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Pledge of Allegiance and 4-H Pledge</a:t>
            </a:r>
            <a:br>
              <a:rPr lang="en-US" sz="2800" dirty="0"/>
            </a:b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9" y="1506596"/>
            <a:ext cx="6829425" cy="4202723"/>
          </a:xfrm>
          <a:prstGeom prst="rect">
            <a:avLst/>
          </a:prstGeom>
        </p:spPr>
      </p:pic>
    </p:spTree>
    <p:extLst>
      <p:ext uri="{BB962C8B-B14F-4D97-AF65-F5344CB8AC3E}">
        <p14:creationId xmlns:p14="http://schemas.microsoft.com/office/powerpoint/2010/main" val="928348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Call</a:t>
            </a:r>
            <a:endParaRPr lang="en-US" dirty="0"/>
          </a:p>
        </p:txBody>
      </p:sp>
      <p:sp>
        <p:nvSpPr>
          <p:cNvPr id="3" name="Text Placeholder 2"/>
          <p:cNvSpPr>
            <a:spLocks noGrp="1"/>
          </p:cNvSpPr>
          <p:nvPr>
            <p:ph type="body" sz="quarter" idx="13"/>
          </p:nvPr>
        </p:nvSpPr>
        <p:spPr/>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3200" i="1" dirty="0" smtClean="0"/>
              <a:t>What is your favorite 4H Event?</a:t>
            </a:r>
            <a:endParaRPr lang="en-US" sz="3200" i="1"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28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a:t>
            </a:r>
          </a:p>
        </p:txBody>
      </p:sp>
      <p:sp>
        <p:nvSpPr>
          <p:cNvPr id="3" name="Text Placeholder 2"/>
          <p:cNvSpPr>
            <a:spLocks noGrp="1"/>
          </p:cNvSpPr>
          <p:nvPr>
            <p:ph type="body" sz="quarter" idx="13"/>
          </p:nvPr>
        </p:nvSpPr>
        <p:spPr>
          <a:xfrm>
            <a:off x="457200" y="1303338"/>
            <a:ext cx="8158163" cy="5122400"/>
          </a:xfrm>
        </p:spPr>
        <p:txBody>
          <a:bodyPr>
            <a:noAutofit/>
          </a:bodyPr>
          <a:lstStyle/>
          <a:p>
            <a:r>
              <a:rPr lang="en-US" sz="1400" b="1" u="sng" dirty="0" smtClean="0"/>
              <a:t>4-H </a:t>
            </a:r>
            <a:r>
              <a:rPr lang="en-US" sz="1400" b="1" u="sng" dirty="0"/>
              <a:t>Council </a:t>
            </a:r>
            <a:r>
              <a:rPr lang="en-US" sz="1400" b="1" u="sng" dirty="0" smtClean="0"/>
              <a:t>October </a:t>
            </a:r>
            <a:r>
              <a:rPr lang="en-US" sz="1400" b="1" u="sng" dirty="0"/>
              <a:t>Meeting Minutes</a:t>
            </a:r>
            <a:endParaRPr lang="en-US" sz="1400" dirty="0"/>
          </a:p>
          <a:p>
            <a:r>
              <a:rPr lang="en-US" sz="1400" dirty="0"/>
              <a:t>The meeting of the Marion County 4-H Council was held on Sunday October 9, 2022 at 6:00 p.m. at the Fairgrounds.  </a:t>
            </a:r>
          </a:p>
          <a:p>
            <a:r>
              <a:rPr lang="en-US" sz="1400" dirty="0"/>
              <a:t> </a:t>
            </a:r>
          </a:p>
          <a:p>
            <a:r>
              <a:rPr lang="en-US" sz="1400" b="1" dirty="0"/>
              <a:t>The meeting was called to order by President Ashley Peters.  </a:t>
            </a:r>
            <a:r>
              <a:rPr lang="en-US" sz="1400" dirty="0"/>
              <a:t>The Pledge of Allegiance and 4-H Pledge were recited.  Roll call was taken by having those present announce their name and club.  Roll call was why did you join 4-H and answered by 8 youth, 6 adults, Extension Agents Ricky Roberts and Tristen Cope.  </a:t>
            </a:r>
          </a:p>
          <a:p>
            <a:r>
              <a:rPr lang="en-US" sz="1400" dirty="0"/>
              <a:t> </a:t>
            </a:r>
          </a:p>
          <a:p>
            <a:r>
              <a:rPr lang="en-US" sz="1400" b="1" dirty="0"/>
              <a:t>The June minutes</a:t>
            </a:r>
            <a:r>
              <a:rPr lang="en-US" sz="1400" dirty="0"/>
              <a:t> were read by parent/leader Eileen Schmidt.  The minutes were approved.  </a:t>
            </a:r>
          </a:p>
          <a:p>
            <a:r>
              <a:rPr lang="en-US" sz="1400" dirty="0"/>
              <a:t> </a:t>
            </a:r>
          </a:p>
          <a:p>
            <a:r>
              <a:rPr lang="en-US" sz="1400" b="1" dirty="0"/>
              <a:t>Communications:  </a:t>
            </a:r>
            <a:r>
              <a:rPr lang="en-US" sz="1400" dirty="0"/>
              <a:t>Each leader was given a box with record books from Dickinson County to Judge.  Also there was a check form Marion County Farm Bureau given to each club for National 4-H week.  Clubs reported what they are doing.  South Cottonwood is going to have their annual Fall Party which consists of bowling.  Tampa Triple T’s are going to have a Halloween Party.  Peabody Achievers are doing a hot chocolate stand downtown Peabody around Christmas.  Goessel Goal Getters are doing a leadership team building and planning their upcoming year activities.  Lincolnville Wide Awake club is going to rake leaves for a community member that is 108 and planning their year as well.  Happy Hustlers is going to have a hayrack ride.  </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00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Cont’d…</a:t>
            </a:r>
          </a:p>
        </p:txBody>
      </p:sp>
      <p:sp>
        <p:nvSpPr>
          <p:cNvPr id="3" name="Text Placeholder 2"/>
          <p:cNvSpPr>
            <a:spLocks noGrp="1"/>
          </p:cNvSpPr>
          <p:nvPr>
            <p:ph type="body" sz="quarter" idx="13"/>
          </p:nvPr>
        </p:nvSpPr>
        <p:spPr>
          <a:xfrm>
            <a:off x="457200" y="1303338"/>
            <a:ext cx="8158163" cy="5161072"/>
          </a:xfrm>
        </p:spPr>
        <p:txBody>
          <a:bodyPr>
            <a:noAutofit/>
          </a:bodyPr>
          <a:lstStyle/>
          <a:p>
            <a:r>
              <a:rPr lang="en-US" b="1" dirty="0"/>
              <a:t>The financial report</a:t>
            </a:r>
            <a:r>
              <a:rPr lang="en-US" dirty="0"/>
              <a:t> was presented by Treasurer Noah Schmidt.  The 4-H council June 1, 2022 balance was $16,023.52.  Income of $1,403.23 was received, expenses of $1,143.51 which left the balance of $16,283.24.  We had a subtotal of $22,540.81.  The overall account balance is $36,173.05 as of August 31, 2022.  The treasurer report was approved and passed.  </a:t>
            </a:r>
          </a:p>
          <a:p>
            <a:r>
              <a:rPr lang="en-US" dirty="0"/>
              <a:t> </a:t>
            </a:r>
          </a:p>
          <a:p>
            <a:r>
              <a:rPr lang="en-US" b="1" dirty="0"/>
              <a:t>Committee Reports</a:t>
            </a:r>
            <a:r>
              <a:rPr lang="en-US" dirty="0"/>
              <a:t> were reported as follows:  </a:t>
            </a:r>
          </a:p>
          <a:p>
            <a:r>
              <a:rPr lang="en-US" dirty="0"/>
              <a:t> </a:t>
            </a:r>
          </a:p>
          <a:p>
            <a:r>
              <a:rPr lang="en-US" dirty="0"/>
              <a:t>We are needing to get people signed up for the Spring Beef Show, Fair Awards, Style Revue, Lazy Days Swine Show, and 4-H Council Sponsorship Drive.  Anyone can sign up for these by going to </a:t>
            </a:r>
            <a:r>
              <a:rPr lang="en-US" u="sng" dirty="0">
                <a:hlinkClick r:id="rId2"/>
              </a:rPr>
              <a:t>https://tinyurl.com/MN4HCommittee</a:t>
            </a:r>
            <a:endParaRPr lang="en-US" dirty="0"/>
          </a:p>
          <a:p>
            <a:r>
              <a:rPr lang="en-US" dirty="0"/>
              <a:t> </a:t>
            </a:r>
          </a:p>
          <a:p>
            <a:r>
              <a:rPr lang="en-US" b="1" dirty="0"/>
              <a:t>Unfinished Business:  </a:t>
            </a:r>
            <a:r>
              <a:rPr lang="en-US" dirty="0"/>
              <a:t>T</a:t>
            </a:r>
            <a:r>
              <a:rPr lang="en-US" dirty="0" smtClean="0"/>
              <a:t>here </a:t>
            </a:r>
            <a:r>
              <a:rPr lang="en-US" dirty="0"/>
              <a:t>was none.  </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76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Cont’d…</a:t>
            </a:r>
          </a:p>
        </p:txBody>
      </p:sp>
      <p:sp>
        <p:nvSpPr>
          <p:cNvPr id="3" name="Text Placeholder 2"/>
          <p:cNvSpPr>
            <a:spLocks noGrp="1"/>
          </p:cNvSpPr>
          <p:nvPr>
            <p:ph type="body" sz="quarter" idx="13"/>
          </p:nvPr>
        </p:nvSpPr>
        <p:spPr>
          <a:xfrm>
            <a:off x="457200" y="1303338"/>
            <a:ext cx="8158163" cy="5353494"/>
          </a:xfrm>
        </p:spPr>
        <p:txBody>
          <a:bodyPr>
            <a:noAutofit/>
          </a:bodyPr>
          <a:lstStyle/>
          <a:p>
            <a:r>
              <a:rPr lang="en-US" sz="1400" b="1" dirty="0"/>
              <a:t>New Business</a:t>
            </a:r>
            <a:r>
              <a:rPr lang="en-US" sz="1400" b="1" dirty="0" smtClean="0"/>
              <a:t>:</a:t>
            </a:r>
            <a:endParaRPr lang="en-US" sz="1400" dirty="0"/>
          </a:p>
          <a:p>
            <a:pPr lvl="0"/>
            <a:r>
              <a:rPr lang="en-US" sz="1400" b="1" dirty="0"/>
              <a:t> Approve 2022-2023 County 4-H Calendar</a:t>
            </a:r>
            <a:r>
              <a:rPr lang="en-US" sz="1400" dirty="0"/>
              <a:t>:  next Council meetings will be January 15, 2023, March 19, 2023, May 8, 2023, and June 19, 2023.  It was also brought up that if we could keep from having the Spring Beef Show and District Club day not the same day/weekend.  Sounds like district club day will be in February.  </a:t>
            </a:r>
          </a:p>
          <a:p>
            <a:r>
              <a:rPr lang="en-US" sz="1400" dirty="0"/>
              <a:t> </a:t>
            </a:r>
          </a:p>
          <a:p>
            <a:pPr lvl="0"/>
            <a:r>
              <a:rPr lang="en-US" sz="1400" b="1" dirty="0"/>
              <a:t> 4-H Enrollment:  </a:t>
            </a:r>
            <a:r>
              <a:rPr lang="en-US" sz="1400" dirty="0"/>
              <a:t>Discounted fee from Oct 1st- Dec 1st.  Fee will be $15.  You can go and enroll at </a:t>
            </a:r>
            <a:r>
              <a:rPr lang="en-US" sz="1400" dirty="0">
                <a:hlinkClick r:id="rId2"/>
              </a:rPr>
              <a:t>https://v2.4honline.com</a:t>
            </a:r>
            <a:r>
              <a:rPr lang="en-US" sz="1400" dirty="0"/>
              <a:t>, re-enrollment steps were listed as well.  There is a video tutorial of 4H online.  Coupon code was given.  The $15.00 goes towards Kansas 4-H  fee $5.00 Marion County 4-H Endowment Fund, $5.00 to Marion County 4-H Council, and $5.00 please ask your club leaders about the remaining.  Each club will get billed as to how much they will need to write a check to 4-H Council.  </a:t>
            </a:r>
          </a:p>
          <a:p>
            <a:r>
              <a:rPr lang="en-US" sz="1400" dirty="0"/>
              <a:t> </a:t>
            </a:r>
          </a:p>
          <a:p>
            <a:r>
              <a:rPr lang="en-US" sz="1400" b="1" dirty="0"/>
              <a:t> District Officer Training </a:t>
            </a:r>
            <a:r>
              <a:rPr lang="en-US" sz="1400" dirty="0"/>
              <a:t>will be held Monday October 24, 2022 at Emmanuel Church 1300 N Vine Abilene, KS  Registration starts at 6:45 and training starts at 7:00 pm.  It is good for club officers, organizational leaders, </a:t>
            </a:r>
            <a:r>
              <a:rPr lang="en-US" sz="1400" dirty="0" err="1"/>
              <a:t>cloverbud</a:t>
            </a:r>
            <a:r>
              <a:rPr lang="en-US" sz="1400" dirty="0"/>
              <a:t> leaders, and new family members.  If you are unable to attend officers may choose to complete the scavenger hunt worksheet utilizing our 4-H officer training video, the Chisholm Trail District 4-H webpage and Kansas 4-H.  Completed worksheets must be emailed to Megan (</a:t>
            </a:r>
            <a:r>
              <a:rPr lang="en-US" sz="1400" u="sng" dirty="0">
                <a:hlinkClick r:id="rId3"/>
              </a:rPr>
              <a:t>mkanguiano@ksu.edu</a:t>
            </a:r>
            <a:r>
              <a:rPr lang="en-US" sz="1400" dirty="0"/>
              <a:t>) by December 1 to count toward your club’s seal.</a:t>
            </a:r>
            <a:endParaRPr lang="en-US" sz="1400" dirty="0">
              <a:latin typeface="Arial" panose="020B0604020202020204" pitchFamily="34" charset="0"/>
              <a:cs typeface="Arial" panose="020B0604020202020204" pitchFamily="34" charset="0"/>
            </a:endParaRP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53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Cont’d…</a:t>
            </a:r>
          </a:p>
        </p:txBody>
      </p:sp>
      <p:sp>
        <p:nvSpPr>
          <p:cNvPr id="3" name="Text Placeholder 2"/>
          <p:cNvSpPr>
            <a:spLocks noGrp="1"/>
          </p:cNvSpPr>
          <p:nvPr>
            <p:ph type="body" sz="quarter" idx="13"/>
          </p:nvPr>
        </p:nvSpPr>
        <p:spPr>
          <a:xfrm>
            <a:off x="457200" y="1303338"/>
            <a:ext cx="8158163" cy="5205527"/>
          </a:xfrm>
        </p:spPr>
        <p:txBody>
          <a:bodyPr>
            <a:noAutofit/>
          </a:bodyPr>
          <a:lstStyle/>
          <a:p>
            <a:pPr lvl="0"/>
            <a:r>
              <a:rPr lang="en-US" sz="1200" b="1" dirty="0"/>
              <a:t>Achievement Banquet</a:t>
            </a:r>
            <a:r>
              <a:rPr lang="en-US" sz="1200" dirty="0"/>
              <a:t> will be held on Sunday November 6, 2022 at 6:30 at Marion Community Building.  The Theme and Decorations will be decided by Lincolnville Wide Awake 4-H club.  Dinner the extension office will provide the meal, paper ware, and drinks.  Families will provide a side dish.  RSVPs will be going out.  Tristen will need help setting up chairs and tables either Friday, Saturday, or Sunday.  The Carlson family and Bourbon family volunteered.  The council voted to do pulled pork for the main portion of the meal.  Michelle </a:t>
            </a:r>
            <a:r>
              <a:rPr lang="en-US" sz="1200" dirty="0" err="1"/>
              <a:t>Hajek</a:t>
            </a:r>
            <a:r>
              <a:rPr lang="en-US" sz="1200" dirty="0"/>
              <a:t> moved and Eileen Schmidt seconded the vote.  Motion was approved.  </a:t>
            </a:r>
          </a:p>
          <a:p>
            <a:r>
              <a:rPr lang="en-US" sz="1200" dirty="0"/>
              <a:t> </a:t>
            </a:r>
          </a:p>
          <a:p>
            <a:pPr lvl="0"/>
            <a:r>
              <a:rPr lang="en-US" sz="1200" b="1" dirty="0"/>
              <a:t>  Discussion of 4-H Council Sponsorship Drive:  </a:t>
            </a:r>
            <a:r>
              <a:rPr lang="en-US" sz="1200" dirty="0"/>
              <a:t>This year we are going to do a sponsorship drive instead of individuals or businesses getting hit up multiple times.  A flyer/brochure will be given out to clubs and each club will be responsible to talking to business and individuals in their Community.  The Sponsorship card will be due back by December 31, 2022.  The businesses can decide when they want to get billed and how many times.  We also suggested we get a list of donors so thank </a:t>
            </a:r>
            <a:r>
              <a:rPr lang="en-US" sz="1200" dirty="0" err="1"/>
              <a:t>yous</a:t>
            </a:r>
            <a:r>
              <a:rPr lang="en-US" sz="1200" dirty="0"/>
              <a:t> can be wrote and also get a window cling for them to hang or put in their windows.  </a:t>
            </a:r>
          </a:p>
          <a:p>
            <a:r>
              <a:rPr lang="en-US" sz="1200" dirty="0"/>
              <a:t> </a:t>
            </a:r>
          </a:p>
          <a:p>
            <a:pPr lvl="0"/>
            <a:r>
              <a:rPr lang="en-US" sz="1200" b="1" dirty="0"/>
              <a:t> Election of 4-H Council Officers:</a:t>
            </a:r>
            <a:r>
              <a:rPr lang="en-US" sz="1200" dirty="0"/>
              <a:t>  2022-2023 new 4-H Council Officers were elected</a:t>
            </a:r>
          </a:p>
          <a:p>
            <a:pPr lvl="1"/>
            <a:r>
              <a:rPr lang="en-US" sz="1200" dirty="0"/>
              <a:t>President  Alex Young</a:t>
            </a:r>
          </a:p>
          <a:p>
            <a:pPr lvl="1"/>
            <a:r>
              <a:rPr lang="en-US" sz="1200" dirty="0"/>
              <a:t>Vice President  Ashley Peters</a:t>
            </a:r>
          </a:p>
          <a:p>
            <a:pPr lvl="1"/>
            <a:r>
              <a:rPr lang="en-US" sz="1200" dirty="0"/>
              <a:t>Secretary  Olivia Carlson</a:t>
            </a:r>
          </a:p>
          <a:p>
            <a:pPr lvl="1"/>
            <a:r>
              <a:rPr lang="en-US" sz="1200" dirty="0"/>
              <a:t>Treasurer  Rylee Thomas</a:t>
            </a:r>
          </a:p>
          <a:p>
            <a:r>
              <a:rPr lang="en-US" sz="1200" dirty="0"/>
              <a:t> </a:t>
            </a:r>
          </a:p>
          <a:p>
            <a:r>
              <a:rPr lang="en-US" sz="1200" dirty="0"/>
              <a:t>Next meeting will be January 15, 2023 at the Marion County Extension Office.  </a:t>
            </a:r>
          </a:p>
          <a:p>
            <a:r>
              <a:rPr lang="en-US" sz="1200" dirty="0"/>
              <a:t>Athena Funk moved that we adjourn and Noah Schmidt seconded the motion.  Motion passed.</a:t>
            </a:r>
          </a:p>
          <a:p>
            <a:r>
              <a:rPr lang="en-US" sz="1200" dirty="0"/>
              <a:t> </a:t>
            </a:r>
          </a:p>
          <a:p>
            <a:r>
              <a:rPr lang="en-US" sz="1200" dirty="0"/>
              <a:t>Minutes taken by Eileen Schmidt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33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563</Words>
  <Application>Microsoft Office PowerPoint</Application>
  <PresentationFormat>On-screen Show (4:3)</PresentationFormat>
  <Paragraphs>132</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4-H Committee Meetings</vt:lpstr>
      <vt:lpstr>Marion County 4-H Council</vt:lpstr>
      <vt:lpstr>Agenda</vt:lpstr>
      <vt:lpstr>Pledge of Allegiance and 4-H Pledge </vt:lpstr>
      <vt:lpstr>Roll Call</vt:lpstr>
      <vt:lpstr>Minutes</vt:lpstr>
      <vt:lpstr>Minutes Cont’d…</vt:lpstr>
      <vt:lpstr>Minutes Cont’d…</vt:lpstr>
      <vt:lpstr>Minutes Cont’d…</vt:lpstr>
      <vt:lpstr>Communications </vt:lpstr>
      <vt:lpstr>Treasurer’s Report</vt:lpstr>
      <vt:lpstr>Committee Reports</vt:lpstr>
      <vt:lpstr>Unfinished Business</vt:lpstr>
      <vt:lpstr>New Business</vt:lpstr>
      <vt:lpstr>New Business</vt:lpstr>
      <vt:lpstr>New Business</vt:lpstr>
      <vt:lpstr>Upcoming events</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Rodriguez</dc:creator>
  <cp:lastModifiedBy>Tristen Cope</cp:lastModifiedBy>
  <cp:revision>106</cp:revision>
  <dcterms:created xsi:type="dcterms:W3CDTF">2016-07-26T15:20:25Z</dcterms:created>
  <dcterms:modified xsi:type="dcterms:W3CDTF">2023-03-06T17:20:24Z</dcterms:modified>
</cp:coreProperties>
</file>